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1"/>
  </p:sldMasterIdLst>
  <p:notesMasterIdLst>
    <p:notesMasterId r:id="rId46"/>
  </p:notes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4" r:id="rId16"/>
    <p:sldId id="275" r:id="rId17"/>
    <p:sldId id="276" r:id="rId18"/>
    <p:sldId id="277" r:id="rId19"/>
    <p:sldId id="301" r:id="rId20"/>
    <p:sldId id="302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272" r:id="rId43"/>
    <p:sldId id="304" r:id="rId44"/>
    <p:sldId id="305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12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1F68E-2D03-4E03-8512-E38DE8FA696D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560C1-6AC9-4738-A0F0-2293F2193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02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9DD4552-88CB-48DE-9DE9-AC3E7FDE8C9F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275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EF8D654-2428-4C1B-BE7A-F0E73FC98592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318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EF8D654-2428-4C1B-BE7A-F0E73FC98592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58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46A4252-AB52-4366-8CAB-0091084766B7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578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E9881BB-198A-4EEE-890A-CF8339C3526C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50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FAD685-0624-43E5-8A86-882587C2E737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400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483E147-D1FC-4EDD-9327-F04F72069045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56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98D2FE2-2A8F-430D-8ED9-4F560F13E642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340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762811D-465B-4C73-B301-1546D15AC5E3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273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CDFFA51-5FE8-4E62-9912-5C3A8D3714A2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731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AB85491-52EB-41AB-B92F-0E47DB9E3A0F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198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9522ACF-5667-45D4-9CEF-DB7B93F605B0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724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C4D163D-9F68-4E5D-9E4A-66EDD2E21FDA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601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E98BC8A-E1D3-464C-BC40-6377F1E61568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690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23D5B53-76CB-4FE4-948A-79ED089E4C18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258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D1DDB6D-C709-479A-AC88-9BE99179C9BA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2697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5738DFB-49E7-45FB-97EF-6048BD957C24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214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9C49750-4CFB-40AB-8027-719942F4BCE3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1227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D96ADD0-C151-403F-A20D-5A013794D443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7429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7F6959B-BBEB-4F04-9168-3B0F899C920B}" type="slidenum">
              <a:rPr lang="en-US" altLang="en-US" sz="1200"/>
              <a:pPr/>
              <a:t>36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525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C85E3D1-29AB-4E1B-B7B9-CEC37761C9F8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6132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D4D4530-1DB2-4A0A-B7F5-9FC6473D5323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477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04C8872-EDA8-4817-9231-1B6518A77ED7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7785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AD1297C-CB45-4506-B708-53582919022A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8156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A8E9B1E-F0DC-4740-AE9B-F3E73CA2719D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2050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4D8C071-B326-46FF-B201-124B9283850D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3189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ext Box 1"/>
          <p:cNvSpPr txBox="1">
            <a:spLocks noChangeArrowheads="1"/>
          </p:cNvSpPr>
          <p:nvPr/>
        </p:nvSpPr>
        <p:spPr bwMode="auto">
          <a:xfrm>
            <a:off x="3032125" y="436563"/>
            <a:ext cx="2944813" cy="217963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8230" tIns="44115" rIns="88230" bIns="44115" anchor="ctr"/>
          <a:lstStyle>
            <a:lvl1pPr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buClrTx/>
              <a:buFontTx/>
              <a:buNone/>
            </a:pPr>
            <a:endParaRPr lang="fr-FR" altLang="en-US" sz="1700" b="0">
              <a:solidFill>
                <a:srgbClr val="000000"/>
              </a:solidFill>
            </a:endParaRPr>
          </a:p>
        </p:txBody>
      </p:sp>
      <p:sp>
        <p:nvSpPr>
          <p:cNvPr id="82947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1201738" y="2762250"/>
            <a:ext cx="6605587" cy="26177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FR" altLang="en-US" smtClean="0"/>
          </a:p>
        </p:txBody>
      </p:sp>
    </p:spTree>
    <p:extLst>
      <p:ext uri="{BB962C8B-B14F-4D97-AF65-F5344CB8AC3E}">
        <p14:creationId xmlns:p14="http://schemas.microsoft.com/office/powerpoint/2010/main" val="335785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812213C-02A2-4361-9511-A507072694D6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23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B2B8310-494A-4FBA-BB32-97B2B9986F7B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675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AC48A08-DE0E-4003-9F33-15BA511003EC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737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57FC5A5-8A94-4992-ACD8-2DE6385CD267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556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6DEAFF4-6533-4504-92AF-7F22863F9ED5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441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EF8D654-2428-4C1B-BE7A-F0E73FC98592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129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53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11/21/2015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69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11/21/2015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91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370013" y="301625"/>
            <a:ext cx="731361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370013" y="1827213"/>
            <a:ext cx="3579812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2225" y="1827213"/>
            <a:ext cx="3581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370013" y="3960813"/>
            <a:ext cx="3579812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2225" y="3960813"/>
            <a:ext cx="3581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D9442F10-1ACD-4FC5-A372-55AECA0DB3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0419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3" y="301625"/>
            <a:ext cx="731361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70013" y="1827213"/>
            <a:ext cx="3579812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2225" y="1827213"/>
            <a:ext cx="3581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2225" y="3960813"/>
            <a:ext cx="3581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6F56A149-6E57-49E3-8685-8727C5C8D4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222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11/21/2015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6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55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11/21/2015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11/21/2015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7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11/21/2015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8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11/21/2015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87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11/21/2015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05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34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11/21/2015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25.jpeg"/><Relationship Id="rId3" Type="http://schemas.openxmlformats.org/officeDocument/2006/relationships/image" Target="../media/image26.jpeg"/><Relationship Id="rId7" Type="http://schemas.openxmlformats.org/officeDocument/2006/relationships/image" Target="../media/image28.jpeg"/><Relationship Id="rId12" Type="http://schemas.openxmlformats.org/officeDocument/2006/relationships/image" Target="../media/image24.jpeg"/><Relationship Id="rId17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11" Type="http://schemas.openxmlformats.org/officeDocument/2006/relationships/image" Target="../media/image23.jpeg"/><Relationship Id="rId5" Type="http://schemas.openxmlformats.org/officeDocument/2006/relationships/image" Target="../media/image16.png"/><Relationship Id="rId15" Type="http://schemas.openxmlformats.org/officeDocument/2006/relationships/image" Target="../media/image18.jpeg"/><Relationship Id="rId10" Type="http://schemas.openxmlformats.org/officeDocument/2006/relationships/image" Target="../media/image31.jpeg"/><Relationship Id="rId4" Type="http://schemas.openxmlformats.org/officeDocument/2006/relationships/image" Target="../media/image15.png"/><Relationship Id="rId9" Type="http://schemas.openxmlformats.org/officeDocument/2006/relationships/image" Target="../media/image30.jpeg"/><Relationship Id="rId1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3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53.png"/><Relationship Id="rId4" Type="http://schemas.openxmlformats.org/officeDocument/2006/relationships/oleObject" Target="../embeddings/oleObject4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644" y="3012141"/>
            <a:ext cx="8229602" cy="914682"/>
          </a:xfrm>
        </p:spPr>
        <p:txBody>
          <a:bodyPr/>
          <a:lstStyle/>
          <a:p>
            <a:r>
              <a:rPr lang="en-GB" dirty="0" smtClean="0"/>
              <a:t>CS654: Digital Image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98" y="4325207"/>
            <a:ext cx="6858000" cy="1655762"/>
          </a:xfrm>
        </p:spPr>
        <p:txBody>
          <a:bodyPr>
            <a:normAutofit/>
          </a:bodyPr>
          <a:lstStyle/>
          <a:p>
            <a:r>
              <a:rPr lang="en-GB" sz="3200" dirty="0" smtClean="0"/>
              <a:t>Lecture 38: Texture and Histogram Features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642" y="838247"/>
            <a:ext cx="1636713" cy="17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1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Local Binary </a:t>
            </a:r>
            <a:r>
              <a:rPr lang="en-US" altLang="en-US" dirty="0" smtClean="0"/>
              <a:t>Pattern (LBP)</a:t>
            </a:r>
            <a:endParaRPr lang="en-US" altLang="en-US" dirty="0"/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628650" y="1526550"/>
            <a:ext cx="7921625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2200" dirty="0">
                <a:latin typeface="+mn-lt"/>
              </a:rPr>
              <a:t> For each pixel p, create an 8-bit number </a:t>
            </a:r>
            <a:endParaRPr lang="en-US" altLang="en-US" sz="2200" dirty="0" smtClean="0">
              <a:latin typeface="+mn-lt"/>
            </a:endParaRPr>
          </a:p>
          <a:p>
            <a:pPr eaLnBrk="1" hangingPunct="1">
              <a:buFontTx/>
              <a:buChar char="•"/>
            </a:pPr>
            <a:endParaRPr lang="en-US" altLang="en-US" sz="2200" dirty="0" smtClean="0">
              <a:solidFill>
                <a:srgbClr val="FF0000"/>
              </a:solidFill>
              <a:latin typeface="+mn-lt"/>
            </a:endParaRPr>
          </a:p>
          <a:p>
            <a:pPr eaLnBrk="1" hangingPunct="1">
              <a:buFontTx/>
              <a:buChar char="•"/>
            </a:pPr>
            <a:r>
              <a:rPr lang="en-US" altLang="en-US" sz="2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en-US" sz="2200" dirty="0" smtClean="0">
                <a:solidFill>
                  <a:srgbClr val="FF0000"/>
                </a:solidFill>
                <a:latin typeface="+mn-lt"/>
              </a:rPr>
              <a:t>b1 </a:t>
            </a:r>
            <a:r>
              <a:rPr lang="en-US" altLang="en-US" sz="2200" dirty="0">
                <a:solidFill>
                  <a:srgbClr val="FF0000"/>
                </a:solidFill>
                <a:latin typeface="+mn-lt"/>
              </a:rPr>
              <a:t>b2 b3 b4 b5 b6 b7 </a:t>
            </a:r>
            <a:r>
              <a:rPr lang="en-US" altLang="en-US" sz="2200" dirty="0" smtClean="0">
                <a:solidFill>
                  <a:srgbClr val="FF0000"/>
                </a:solidFill>
                <a:latin typeface="+mn-lt"/>
              </a:rPr>
              <a:t>b8</a:t>
            </a:r>
            <a:endParaRPr lang="en-US" altLang="en-US" sz="2200" dirty="0">
              <a:latin typeface="+mn-lt"/>
            </a:endParaRPr>
          </a:p>
          <a:p>
            <a:pPr eaLnBrk="1" hangingPunct="1"/>
            <a:r>
              <a:rPr lang="en-US" altLang="en-US" sz="2200" dirty="0">
                <a:latin typeface="+mn-lt"/>
              </a:rPr>
              <a:t>   </a:t>
            </a:r>
            <a:endParaRPr lang="en-US" altLang="en-US" sz="2200" dirty="0" smtClean="0">
              <a:latin typeface="+mn-lt"/>
            </a:endParaRPr>
          </a:p>
          <a:p>
            <a:pPr eaLnBrk="1" hangingPunct="1"/>
            <a:r>
              <a:rPr lang="en-US" altLang="en-US" sz="2200" dirty="0">
                <a:latin typeface="+mn-lt"/>
              </a:rPr>
              <a:t>	</a:t>
            </a:r>
            <a:r>
              <a:rPr lang="en-US" altLang="en-US" sz="2200" dirty="0" smtClean="0">
                <a:latin typeface="+mn-lt"/>
              </a:rPr>
              <a:t>where </a:t>
            </a:r>
            <a:r>
              <a:rPr lang="en-US" altLang="en-US" sz="2200" dirty="0">
                <a:latin typeface="+mn-lt"/>
              </a:rPr>
              <a:t>bi = 0 if neighbor </a:t>
            </a:r>
            <a:r>
              <a:rPr lang="en-US" altLang="en-US" sz="2200" dirty="0" err="1">
                <a:latin typeface="+mn-lt"/>
              </a:rPr>
              <a:t>i</a:t>
            </a:r>
            <a:r>
              <a:rPr lang="en-US" altLang="en-US" sz="2200" dirty="0">
                <a:latin typeface="+mn-lt"/>
              </a:rPr>
              <a:t> has value less than or equal to </a:t>
            </a:r>
            <a:r>
              <a:rPr lang="en-US" altLang="en-US" sz="2200" dirty="0" smtClean="0">
                <a:latin typeface="+mn-lt"/>
              </a:rPr>
              <a:t>p’s </a:t>
            </a:r>
            <a:r>
              <a:rPr lang="en-US" altLang="en-US" sz="2200" dirty="0">
                <a:latin typeface="+mn-lt"/>
              </a:rPr>
              <a:t>value and  1 otherwise.</a:t>
            </a:r>
          </a:p>
          <a:p>
            <a:pPr eaLnBrk="1" hangingPunct="1"/>
            <a:endParaRPr lang="en-US" altLang="en-US" sz="2200" dirty="0">
              <a:latin typeface="+mn-lt"/>
            </a:endParaRPr>
          </a:p>
          <a:p>
            <a:pPr eaLnBrk="1" hangingPunct="1">
              <a:buFontTx/>
              <a:buChar char="•"/>
            </a:pPr>
            <a:r>
              <a:rPr lang="en-US" altLang="en-US" sz="2200" dirty="0">
                <a:latin typeface="+mn-lt"/>
              </a:rPr>
              <a:t> Represent the texture in the image (or a region) by the</a:t>
            </a:r>
          </a:p>
          <a:p>
            <a:pPr eaLnBrk="1" hangingPunct="1"/>
            <a:r>
              <a:rPr lang="en-US" altLang="en-US" sz="2200" dirty="0">
                <a:latin typeface="+mn-lt"/>
              </a:rPr>
              <a:t>   histogram of these numbers.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854388" y="5360570"/>
            <a:ext cx="3165475" cy="466725"/>
            <a:chOff x="4854388" y="5360570"/>
            <a:chExt cx="3165475" cy="466725"/>
          </a:xfrm>
        </p:grpSpPr>
        <p:sp>
          <p:nvSpPr>
            <p:cNvPr id="10245" name="Text Box 5"/>
            <p:cNvSpPr txBox="1">
              <a:spLocks noChangeArrowheads="1"/>
            </p:cNvSpPr>
            <p:nvPr/>
          </p:nvSpPr>
          <p:spPr bwMode="auto">
            <a:xfrm>
              <a:off x="6073588" y="5360570"/>
              <a:ext cx="1946275" cy="466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1 1 1 1 1 1 0 0</a:t>
              </a:r>
            </a:p>
          </p:txBody>
        </p:sp>
        <p:sp>
          <p:nvSpPr>
            <p:cNvPr id="10246" name="Line 6"/>
            <p:cNvSpPr>
              <a:spLocks noChangeShapeType="1"/>
            </p:cNvSpPr>
            <p:nvPr/>
          </p:nvSpPr>
          <p:spPr bwMode="auto">
            <a:xfrm>
              <a:off x="4854388" y="558917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714313" y="4689058"/>
            <a:ext cx="2752725" cy="1952625"/>
            <a:chOff x="1714313" y="4689058"/>
            <a:chExt cx="2752725" cy="1952625"/>
          </a:xfrm>
        </p:grpSpPr>
        <p:sp>
          <p:nvSpPr>
            <p:cNvPr id="10243" name="Text Box 3"/>
            <p:cNvSpPr txBox="1">
              <a:spLocks noChangeArrowheads="1"/>
            </p:cNvSpPr>
            <p:nvPr/>
          </p:nvSpPr>
          <p:spPr bwMode="auto">
            <a:xfrm>
              <a:off x="2263588" y="5055770"/>
              <a:ext cx="1717675" cy="1196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>
                  <a:latin typeface="Times New Roman" panose="02020603050405020304" pitchFamily="18" charset="0"/>
                </a:rPr>
                <a:t>100 101 103</a:t>
              </a:r>
            </a:p>
            <a:p>
              <a:pPr eaLnBrk="1" hangingPunct="1"/>
              <a:r>
                <a:rPr lang="en-US" altLang="en-US" sz="2400">
                  <a:latin typeface="Times New Roman" panose="02020603050405020304" pitchFamily="18" charset="0"/>
                </a:rPr>
                <a:t> 40    </a:t>
              </a:r>
              <a:r>
                <a:rPr lang="en-US" altLang="en-US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50</a:t>
              </a:r>
              <a:r>
                <a:rPr lang="en-US" altLang="en-US" sz="2400">
                  <a:solidFill>
                    <a:srgbClr val="0000FF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en-US" sz="2400">
                  <a:latin typeface="Times New Roman" panose="02020603050405020304" pitchFamily="18" charset="0"/>
                </a:rPr>
                <a:t>  80</a:t>
              </a:r>
            </a:p>
            <a:p>
              <a:pPr eaLnBrk="1" hangingPunct="1"/>
              <a:r>
                <a:rPr lang="en-US" altLang="en-US" sz="2400">
                  <a:latin typeface="Times New Roman" panose="02020603050405020304" pitchFamily="18" charset="0"/>
                </a:rPr>
                <a:t> 50    60   90</a:t>
              </a:r>
            </a:p>
          </p:txBody>
        </p:sp>
        <p:sp>
          <p:nvSpPr>
            <p:cNvPr id="10247" name="Line 7"/>
            <p:cNvSpPr>
              <a:spLocks noChangeShapeType="1"/>
            </p:cNvSpPr>
            <p:nvPr/>
          </p:nvSpPr>
          <p:spPr bwMode="auto">
            <a:xfrm>
              <a:off x="2873188" y="5055770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48" name="Line 8"/>
            <p:cNvSpPr>
              <a:spLocks noChangeShapeType="1"/>
            </p:cNvSpPr>
            <p:nvPr/>
          </p:nvSpPr>
          <p:spPr bwMode="auto">
            <a:xfrm>
              <a:off x="3406588" y="5055770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49" name="Line 9"/>
            <p:cNvSpPr>
              <a:spLocks noChangeShapeType="1"/>
            </p:cNvSpPr>
            <p:nvPr/>
          </p:nvSpPr>
          <p:spPr bwMode="auto">
            <a:xfrm>
              <a:off x="2263588" y="5817770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50" name="Line 10"/>
            <p:cNvSpPr>
              <a:spLocks noChangeShapeType="1"/>
            </p:cNvSpPr>
            <p:nvPr/>
          </p:nvSpPr>
          <p:spPr bwMode="auto">
            <a:xfrm>
              <a:off x="2263588" y="5436770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51" name="Text Box 11"/>
            <p:cNvSpPr txBox="1">
              <a:spLocks noChangeArrowheads="1"/>
            </p:cNvSpPr>
            <p:nvPr/>
          </p:nvSpPr>
          <p:spPr bwMode="auto">
            <a:xfrm>
              <a:off x="2323913" y="4689058"/>
              <a:ext cx="15113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Times New Roman" panose="02020603050405020304" pitchFamily="18" charset="0"/>
                </a:rPr>
                <a:t>  </a:t>
              </a:r>
              <a:r>
                <a:rPr lang="en-US" altLang="en-US">
                  <a:latin typeface="Times New Roman" panose="02020603050405020304" pitchFamily="18" charset="0"/>
                </a:rPr>
                <a:t>1       2        3</a:t>
              </a:r>
            </a:p>
          </p:txBody>
        </p:sp>
        <p:sp>
          <p:nvSpPr>
            <p:cNvPr id="10252" name="Text Box 12"/>
            <p:cNvSpPr txBox="1">
              <a:spLocks noChangeArrowheads="1"/>
            </p:cNvSpPr>
            <p:nvPr/>
          </p:nvSpPr>
          <p:spPr bwMode="auto">
            <a:xfrm>
              <a:off x="4168588" y="5055770"/>
              <a:ext cx="298450" cy="1281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Times New Roman" panose="02020603050405020304" pitchFamily="18" charset="0"/>
              </a:endParaRPr>
            </a:p>
            <a:p>
              <a:pPr eaLnBrk="1" hangingPunct="1"/>
              <a:r>
                <a:rPr lang="en-US" altLang="en-US">
                  <a:latin typeface="Times New Roman" panose="02020603050405020304" pitchFamily="18" charset="0"/>
                </a:rPr>
                <a:t>4</a:t>
              </a:r>
            </a:p>
            <a:p>
              <a:pPr eaLnBrk="1" hangingPunct="1"/>
              <a:endParaRPr lang="en-US" altLang="en-US">
                <a:latin typeface="Times New Roman" panose="02020603050405020304" pitchFamily="18" charset="0"/>
              </a:endParaRPr>
            </a:p>
            <a:p>
              <a:pPr eaLnBrk="1" hangingPunct="1"/>
              <a:r>
                <a:rPr lang="en-US" altLang="en-US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0253" name="Text Box 13"/>
            <p:cNvSpPr txBox="1">
              <a:spLocks noChangeArrowheads="1"/>
            </p:cNvSpPr>
            <p:nvPr/>
          </p:nvSpPr>
          <p:spPr bwMode="auto">
            <a:xfrm>
              <a:off x="2415988" y="6274970"/>
              <a:ext cx="9271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>
                  <a:latin typeface="Times New Roman" panose="02020603050405020304" pitchFamily="18" charset="0"/>
                </a:rPr>
                <a:t> 7        6</a:t>
              </a:r>
            </a:p>
          </p:txBody>
        </p:sp>
        <p:sp>
          <p:nvSpPr>
            <p:cNvPr id="10254" name="Text Box 14"/>
            <p:cNvSpPr txBox="1">
              <a:spLocks noChangeArrowheads="1"/>
            </p:cNvSpPr>
            <p:nvPr/>
          </p:nvSpPr>
          <p:spPr bwMode="auto">
            <a:xfrm>
              <a:off x="1714313" y="5398670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>
                  <a:latin typeface="Times New Roman" panose="02020603050405020304" pitchFamily="18" charset="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1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Co-occurrence Matrix Features</a:t>
            </a: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822325" y="2098675"/>
            <a:ext cx="61338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200" dirty="0">
                <a:latin typeface="+mn-lt"/>
              </a:rPr>
              <a:t>A co-occurrence matrix is a 2D array C in which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22325" y="2963861"/>
            <a:ext cx="7635616" cy="2462213"/>
            <a:chOff x="822325" y="2963861"/>
            <a:chExt cx="7635616" cy="2462213"/>
          </a:xfrm>
        </p:grpSpPr>
        <p:sp>
          <p:nvSpPr>
            <p:cNvPr id="13316" name="Text Box 4"/>
            <p:cNvSpPr txBox="1">
              <a:spLocks noChangeArrowheads="1"/>
            </p:cNvSpPr>
            <p:nvPr/>
          </p:nvSpPr>
          <p:spPr bwMode="auto">
            <a:xfrm>
              <a:off x="822325" y="2963861"/>
              <a:ext cx="7635616" cy="2462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Tx/>
                <a:buChar char="•"/>
              </a:pPr>
              <a:r>
                <a:rPr lang="en-US" altLang="en-US" sz="2200" dirty="0">
                  <a:latin typeface="+mn-lt"/>
                </a:rPr>
                <a:t> Both the rows and columns represent a set of possible</a:t>
              </a:r>
            </a:p>
            <a:p>
              <a:pPr eaLnBrk="1" hangingPunct="1"/>
              <a:r>
                <a:rPr lang="en-US" altLang="en-US" sz="2200" dirty="0">
                  <a:latin typeface="+mn-lt"/>
                </a:rPr>
                <a:t>   image values.</a:t>
              </a:r>
            </a:p>
            <a:p>
              <a:pPr eaLnBrk="1" hangingPunct="1"/>
              <a:endParaRPr lang="en-US" altLang="en-US" sz="2200" dirty="0">
                <a:latin typeface="+mn-lt"/>
              </a:endParaRPr>
            </a:p>
            <a:p>
              <a:pPr eaLnBrk="1" hangingPunct="1">
                <a:buFontTx/>
                <a:buChar char="•"/>
              </a:pPr>
              <a:r>
                <a:rPr lang="en-US" altLang="en-US" sz="2200" dirty="0">
                  <a:solidFill>
                    <a:srgbClr val="FF3300"/>
                  </a:solidFill>
                  <a:latin typeface="+mn-lt"/>
                </a:rPr>
                <a:t> C  (</a:t>
              </a:r>
              <a:r>
                <a:rPr lang="en-US" altLang="en-US" sz="2200" dirty="0" err="1">
                  <a:solidFill>
                    <a:srgbClr val="FF3300"/>
                  </a:solidFill>
                  <a:latin typeface="+mn-lt"/>
                </a:rPr>
                <a:t>i,j</a:t>
              </a:r>
              <a:r>
                <a:rPr lang="en-US" altLang="en-US" sz="2200" dirty="0">
                  <a:solidFill>
                    <a:srgbClr val="FF3300"/>
                  </a:solidFill>
                  <a:latin typeface="+mn-lt"/>
                </a:rPr>
                <a:t>)</a:t>
              </a:r>
              <a:r>
                <a:rPr lang="en-US" altLang="en-US" sz="2200" dirty="0">
                  <a:solidFill>
                    <a:srgbClr val="0000FF"/>
                  </a:solidFill>
                  <a:latin typeface="+mn-lt"/>
                </a:rPr>
                <a:t> </a:t>
              </a:r>
              <a:r>
                <a:rPr lang="en-US" altLang="en-US" sz="2200" dirty="0">
                  <a:latin typeface="+mn-lt"/>
                </a:rPr>
                <a:t>indicates how many times value</a:t>
              </a:r>
              <a:r>
                <a:rPr lang="en-US" altLang="en-US" sz="2200" dirty="0">
                  <a:solidFill>
                    <a:srgbClr val="0000FF"/>
                  </a:solidFill>
                  <a:latin typeface="+mn-lt"/>
                </a:rPr>
                <a:t> </a:t>
              </a:r>
              <a:r>
                <a:rPr lang="en-US" altLang="en-US" sz="2200" dirty="0" err="1">
                  <a:solidFill>
                    <a:srgbClr val="FF3300"/>
                  </a:solidFill>
                  <a:latin typeface="+mn-lt"/>
                </a:rPr>
                <a:t>i</a:t>
              </a:r>
              <a:r>
                <a:rPr lang="en-US" altLang="en-US" sz="2200" dirty="0">
                  <a:solidFill>
                    <a:srgbClr val="0000FF"/>
                  </a:solidFill>
                  <a:latin typeface="+mn-lt"/>
                </a:rPr>
                <a:t> </a:t>
              </a:r>
              <a:r>
                <a:rPr lang="en-US" altLang="en-US" sz="2200" dirty="0">
                  <a:latin typeface="+mn-lt"/>
                </a:rPr>
                <a:t>co-occurs with</a:t>
              </a:r>
            </a:p>
            <a:p>
              <a:pPr eaLnBrk="1" hangingPunct="1"/>
              <a:r>
                <a:rPr lang="en-US" altLang="en-US" sz="2200" dirty="0">
                  <a:latin typeface="+mn-lt"/>
                </a:rPr>
                <a:t>   value</a:t>
              </a:r>
              <a:r>
                <a:rPr lang="en-US" altLang="en-US" sz="2200" dirty="0">
                  <a:solidFill>
                    <a:srgbClr val="0000FF"/>
                  </a:solidFill>
                  <a:latin typeface="+mn-lt"/>
                </a:rPr>
                <a:t> </a:t>
              </a:r>
              <a:r>
                <a:rPr lang="en-US" altLang="en-US" sz="2200" dirty="0">
                  <a:solidFill>
                    <a:srgbClr val="FF3300"/>
                  </a:solidFill>
                  <a:latin typeface="+mn-lt"/>
                </a:rPr>
                <a:t>j</a:t>
              </a:r>
              <a:r>
                <a:rPr lang="en-US" altLang="en-US" sz="2200" dirty="0">
                  <a:solidFill>
                    <a:srgbClr val="0000FF"/>
                  </a:solidFill>
                  <a:latin typeface="+mn-lt"/>
                </a:rPr>
                <a:t> </a:t>
              </a:r>
              <a:r>
                <a:rPr lang="en-US" altLang="en-US" sz="2200" dirty="0">
                  <a:latin typeface="+mn-lt"/>
                </a:rPr>
                <a:t>in a particular spatial relationship</a:t>
              </a:r>
              <a:r>
                <a:rPr lang="en-US" altLang="en-US" sz="2200" dirty="0">
                  <a:solidFill>
                    <a:srgbClr val="0000FF"/>
                  </a:solidFill>
                  <a:latin typeface="+mn-lt"/>
                </a:rPr>
                <a:t> </a:t>
              </a:r>
              <a:r>
                <a:rPr lang="en-US" altLang="en-US" sz="2200" dirty="0">
                  <a:solidFill>
                    <a:srgbClr val="FF3300"/>
                  </a:solidFill>
                  <a:latin typeface="+mn-lt"/>
                </a:rPr>
                <a:t>d</a:t>
              </a:r>
              <a:r>
                <a:rPr lang="en-US" altLang="en-US" sz="2200" dirty="0">
                  <a:solidFill>
                    <a:schemeClr val="hlink"/>
                  </a:solidFill>
                  <a:latin typeface="+mn-lt"/>
                </a:rPr>
                <a:t>.</a:t>
              </a:r>
            </a:p>
            <a:p>
              <a:pPr eaLnBrk="1" hangingPunct="1"/>
              <a:endParaRPr lang="en-US" altLang="en-US" sz="2200" dirty="0">
                <a:solidFill>
                  <a:srgbClr val="0000FF"/>
                </a:solidFill>
                <a:latin typeface="+mn-lt"/>
              </a:endParaRPr>
            </a:p>
            <a:p>
              <a:pPr eaLnBrk="1" hangingPunct="1">
                <a:buFontTx/>
                <a:buChar char="•"/>
              </a:pPr>
              <a:r>
                <a:rPr lang="en-US" altLang="en-US" sz="2200" dirty="0">
                  <a:latin typeface="+mn-lt"/>
                </a:rPr>
                <a:t> The spatial relationship is specified by a vector</a:t>
              </a:r>
              <a:r>
                <a:rPr lang="en-US" altLang="en-US" sz="2200" dirty="0">
                  <a:solidFill>
                    <a:schemeClr val="hlink"/>
                  </a:solidFill>
                  <a:latin typeface="+mn-lt"/>
                </a:rPr>
                <a:t> </a:t>
              </a:r>
              <a:r>
                <a:rPr lang="en-US" altLang="en-US" sz="2200" dirty="0">
                  <a:solidFill>
                    <a:srgbClr val="FF0000"/>
                  </a:solidFill>
                  <a:latin typeface="+mn-lt"/>
                </a:rPr>
                <a:t>d = (</a:t>
              </a:r>
              <a:r>
                <a:rPr lang="en-US" altLang="en-US" sz="2200" dirty="0" err="1">
                  <a:solidFill>
                    <a:srgbClr val="FF0000"/>
                  </a:solidFill>
                  <a:latin typeface="+mn-lt"/>
                </a:rPr>
                <a:t>dr,dc</a:t>
              </a:r>
              <a:r>
                <a:rPr lang="en-US" altLang="en-US" sz="2200" dirty="0">
                  <a:solidFill>
                    <a:srgbClr val="FF3300"/>
                  </a:solidFill>
                  <a:latin typeface="+mn-lt"/>
                </a:rPr>
                <a:t>)</a:t>
              </a:r>
              <a:r>
                <a:rPr lang="en-US" altLang="en-US" sz="2200" dirty="0">
                  <a:solidFill>
                    <a:srgbClr val="0000FF"/>
                  </a:solidFill>
                  <a:latin typeface="+mn-lt"/>
                </a:rPr>
                <a:t>.</a:t>
              </a:r>
            </a:p>
          </p:txBody>
        </p:sp>
        <p:sp>
          <p:nvSpPr>
            <p:cNvPr id="13317" name="Text Box 5"/>
            <p:cNvSpPr txBox="1">
              <a:spLocks noChangeArrowheads="1"/>
            </p:cNvSpPr>
            <p:nvPr/>
          </p:nvSpPr>
          <p:spPr bwMode="auto">
            <a:xfrm>
              <a:off x="1219200" y="4141179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775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Second order statistics (or co-occurrence matrices)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85800" y="1786872"/>
            <a:ext cx="8216153" cy="4878387"/>
          </a:xfrm>
        </p:spPr>
        <p:txBody>
          <a:bodyPr>
            <a:normAutofit/>
          </a:bodyPr>
          <a:lstStyle/>
          <a:p>
            <a:r>
              <a:rPr lang="en-GB" altLang="en-US" sz="2200" dirty="0" smtClean="0"/>
              <a:t>Matrix </a:t>
            </a:r>
            <a:r>
              <a:rPr lang="en-GB" altLang="en-US" sz="2200" dirty="0"/>
              <a:t>of frequencies at which two pixels, separated by a certain vector, occur in the image. </a:t>
            </a:r>
          </a:p>
          <a:p>
            <a:pPr>
              <a:lnSpc>
                <a:spcPct val="90000"/>
              </a:lnSpc>
            </a:pPr>
            <a:endParaRPr lang="en-US" altLang="en-US" sz="2200" dirty="0"/>
          </a:p>
          <a:p>
            <a:pPr>
              <a:lnSpc>
                <a:spcPct val="90000"/>
              </a:lnSpc>
            </a:pPr>
            <a:endParaRPr lang="en-US" altLang="en-US" sz="2200" dirty="0"/>
          </a:p>
          <a:p>
            <a:pPr>
              <a:lnSpc>
                <a:spcPct val="90000"/>
              </a:lnSpc>
            </a:pPr>
            <a:endParaRPr lang="en-US" altLang="en-US" sz="2200" dirty="0"/>
          </a:p>
          <a:p>
            <a:pPr>
              <a:lnSpc>
                <a:spcPct val="90000"/>
              </a:lnSpc>
            </a:pPr>
            <a:endParaRPr lang="en-US" altLang="en-US" sz="2200" dirty="0"/>
          </a:p>
          <a:p>
            <a:pPr>
              <a:lnSpc>
                <a:spcPct val="90000"/>
              </a:lnSpc>
            </a:pPr>
            <a:endParaRPr lang="en-US" altLang="en-US" sz="2200" dirty="0"/>
          </a:p>
          <a:p>
            <a:pPr>
              <a:lnSpc>
                <a:spcPct val="90000"/>
              </a:lnSpc>
            </a:pPr>
            <a:endParaRPr lang="en-US" altLang="en-US" sz="2200" dirty="0"/>
          </a:p>
          <a:p>
            <a:pPr>
              <a:lnSpc>
                <a:spcPct val="90000"/>
              </a:lnSpc>
            </a:pPr>
            <a:endParaRPr lang="en-US" altLang="en-US" sz="2200" dirty="0"/>
          </a:p>
          <a:p>
            <a:pPr marL="0" indent="0">
              <a:lnSpc>
                <a:spcPct val="90000"/>
              </a:lnSpc>
              <a:buNone/>
            </a:pPr>
            <a:endParaRPr lang="en-US" altLang="en-US" sz="2200" dirty="0"/>
          </a:p>
          <a:p>
            <a:pPr>
              <a:lnSpc>
                <a:spcPct val="90000"/>
              </a:lnSpc>
            </a:pPr>
            <a:endParaRPr lang="en-US" altLang="en-US" sz="2200" dirty="0"/>
          </a:p>
          <a:p>
            <a:pPr>
              <a:lnSpc>
                <a:spcPct val="90000"/>
              </a:lnSpc>
            </a:pPr>
            <a:endParaRPr lang="en-US" altLang="en-US" sz="2200" dirty="0"/>
          </a:p>
        </p:txBody>
      </p:sp>
      <p:graphicFrame>
        <p:nvGraphicFramePr>
          <p:cNvPr id="20488" name="Object 8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475041572"/>
              </p:ext>
            </p:extLst>
          </p:nvPr>
        </p:nvGraphicFramePr>
        <p:xfrm>
          <a:off x="6354109" y="3194050"/>
          <a:ext cx="15240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משוואה" r:id="rId3" imgW="914400" imgH="914400" progId="Equation.3">
                  <p:embed/>
                </p:oleObj>
              </mc:Choice>
              <mc:Fallback>
                <p:oleObj name="משוואה" r:id="rId3" imgW="9144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4109" y="3194050"/>
                        <a:ext cx="1524000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4"/>
          <p:cNvGraphicFramePr>
            <a:graphicFrameLocks noChangeAspect="1"/>
          </p:cNvGraphicFramePr>
          <p:nvPr/>
        </p:nvGraphicFramePr>
        <p:xfrm>
          <a:off x="3962400" y="3270250"/>
          <a:ext cx="15240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משוואה" r:id="rId5" imgW="914400" imgH="914400" progId="Equation.3">
                  <p:embed/>
                </p:oleObj>
              </mc:Choice>
              <mc:Fallback>
                <p:oleObj name="משוואה" r:id="rId5" imgW="9144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3270250"/>
                        <a:ext cx="1524000" cy="15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572247" y="3048000"/>
            <a:ext cx="30480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200" dirty="0"/>
              <a:t>Example: </a:t>
            </a:r>
            <a:endParaRPr lang="en-US" altLang="en-US" sz="2200" dirty="0" smtClean="0"/>
          </a:p>
          <a:p>
            <a:endParaRPr lang="en-US" altLang="en-US" sz="2200" dirty="0"/>
          </a:p>
          <a:p>
            <a:pPr>
              <a:buFontTx/>
              <a:buChar char="•"/>
            </a:pPr>
            <a:r>
              <a:rPr lang="en-US" altLang="en-US" sz="2200" dirty="0" smtClean="0"/>
              <a:t> Co-occurrence </a:t>
            </a:r>
            <a:r>
              <a:rPr lang="en-US" altLang="en-US" sz="2200" dirty="0"/>
              <a:t>matrix of I(</a:t>
            </a:r>
            <a:r>
              <a:rPr lang="en-US" altLang="en-US" sz="2200" dirty="0" err="1"/>
              <a:t>x,y</a:t>
            </a:r>
            <a:r>
              <a:rPr lang="en-US" altLang="en-US" sz="2200" dirty="0"/>
              <a:t>) and I(x+1,y) </a:t>
            </a:r>
            <a:endParaRPr lang="en-US" altLang="en-US" sz="2200" dirty="0" smtClean="0"/>
          </a:p>
          <a:p>
            <a:pPr>
              <a:buFontTx/>
              <a:buChar char="•"/>
            </a:pPr>
            <a:endParaRPr lang="en-US" altLang="en-US" sz="2200" dirty="0"/>
          </a:p>
          <a:p>
            <a:pPr>
              <a:buFontTx/>
              <a:buChar char="•"/>
            </a:pPr>
            <a:r>
              <a:rPr lang="en-US" altLang="en-US" sz="2200" dirty="0" smtClean="0"/>
              <a:t> Normalize </a:t>
            </a:r>
            <a:r>
              <a:rPr lang="en-US" altLang="en-US" sz="2200" dirty="0"/>
              <a:t>the matrix to  get probabilities. </a:t>
            </a:r>
          </a:p>
        </p:txBody>
      </p:sp>
      <p:sp>
        <p:nvSpPr>
          <p:cNvPr id="20487" name="AutoShape 7"/>
          <p:cNvSpPr>
            <a:spLocks noChangeArrowheads="1"/>
          </p:cNvSpPr>
          <p:nvPr/>
        </p:nvSpPr>
        <p:spPr bwMode="auto">
          <a:xfrm>
            <a:off x="5638800" y="3956050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0" name="Text Box 10"/>
          <p:cNvSpPr txBox="1">
            <a:spLocks noChangeArrowheads="1"/>
          </p:cNvSpPr>
          <p:nvPr/>
        </p:nvSpPr>
        <p:spPr bwMode="auto">
          <a:xfrm>
            <a:off x="6096000" y="3213100"/>
            <a:ext cx="330200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400"/>
              <a:t>0</a:t>
            </a:r>
          </a:p>
          <a:p>
            <a:endParaRPr lang="en-US" altLang="en-US" sz="1400"/>
          </a:p>
          <a:p>
            <a:r>
              <a:rPr lang="en-US" altLang="en-US" sz="1400"/>
              <a:t>1</a:t>
            </a:r>
          </a:p>
          <a:p>
            <a:endParaRPr lang="en-US" altLang="en-US" sz="1400"/>
          </a:p>
          <a:p>
            <a:r>
              <a:rPr lang="en-US" altLang="en-US" sz="1400"/>
              <a:t>2</a:t>
            </a:r>
          </a:p>
          <a:p>
            <a:endParaRPr lang="en-US" altLang="en-US" sz="1400"/>
          </a:p>
          <a:p>
            <a:r>
              <a:rPr lang="en-US" altLang="en-US" sz="1400"/>
              <a:t>3</a:t>
            </a:r>
          </a:p>
        </p:txBody>
      </p:sp>
      <p:sp>
        <p:nvSpPr>
          <p:cNvPr id="20491" name="Text Box 11"/>
          <p:cNvSpPr txBox="1">
            <a:spLocks noChangeArrowheads="1"/>
          </p:cNvSpPr>
          <p:nvPr/>
        </p:nvSpPr>
        <p:spPr bwMode="auto">
          <a:xfrm>
            <a:off x="6384925" y="2895600"/>
            <a:ext cx="1625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dirty="0"/>
              <a:t>  0     1    2     3</a:t>
            </a:r>
          </a:p>
        </p:txBody>
      </p:sp>
      <p:sp>
        <p:nvSpPr>
          <p:cNvPr id="2049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3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6" grpId="0"/>
      <p:bldP spid="20487" grpId="0" animBg="1"/>
      <p:bldP spid="20490" grpId="0"/>
      <p:bldP spid="2049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Co-occurrence Features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628650" y="1550313"/>
            <a:ext cx="334097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200" dirty="0">
                <a:latin typeface="+mj-lt"/>
              </a:rPr>
              <a:t>What do these measure?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680018" y="6108303"/>
            <a:ext cx="687399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200">
                <a:latin typeface="+mj-lt"/>
              </a:rPr>
              <a:t>Energy measures uniformity of the normalized matrix.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950" y="2063875"/>
            <a:ext cx="5486876" cy="37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1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Problems: semantic gap</a:t>
            </a:r>
            <a:endParaRPr lang="ru-RU" altLang="en-US" sz="3200"/>
          </a:p>
        </p:txBody>
      </p:sp>
      <p:grpSp>
        <p:nvGrpSpPr>
          <p:cNvPr id="197635" name="Group 3"/>
          <p:cNvGrpSpPr>
            <a:grpSpLocks/>
          </p:cNvGrpSpPr>
          <p:nvPr/>
        </p:nvGrpSpPr>
        <p:grpSpPr bwMode="auto">
          <a:xfrm>
            <a:off x="827088" y="1412875"/>
            <a:ext cx="2520950" cy="4176713"/>
            <a:chOff x="385" y="935"/>
            <a:chExt cx="1815" cy="2087"/>
          </a:xfrm>
        </p:grpSpPr>
        <p:sp>
          <p:nvSpPr>
            <p:cNvPr id="197636" name="Line 4"/>
            <p:cNvSpPr>
              <a:spLocks noChangeShapeType="1"/>
            </p:cNvSpPr>
            <p:nvPr/>
          </p:nvSpPr>
          <p:spPr bwMode="auto">
            <a:xfrm flipV="1">
              <a:off x="385" y="935"/>
              <a:ext cx="0" cy="2087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637" name="Rectangle 5"/>
            <p:cNvSpPr>
              <a:spLocks noChangeArrowheads="1"/>
            </p:cNvSpPr>
            <p:nvPr/>
          </p:nvSpPr>
          <p:spPr bwMode="auto">
            <a:xfrm>
              <a:off x="521" y="1087"/>
              <a:ext cx="1679" cy="710"/>
            </a:xfrm>
            <a:prstGeom prst="rect">
              <a:avLst/>
            </a:prstGeom>
            <a:solidFill>
              <a:schemeClr val="hlink">
                <a:alpha val="3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>
                  <a:latin typeface="Futura Bk" pitchFamily="34" charset="0"/>
                </a:rPr>
                <a:t>Objects</a:t>
              </a:r>
              <a:r>
                <a:rPr lang="ru-RU" altLang="en-US" sz="1800">
                  <a:latin typeface="Futura Bk" pitchFamily="34" charset="0"/>
                </a:rPr>
                <a:t> </a:t>
              </a:r>
            </a:p>
            <a:p>
              <a:pPr algn="ctr">
                <a:spcBef>
                  <a:spcPct val="20000"/>
                </a:spcBef>
              </a:pPr>
              <a:r>
                <a:rPr lang="ru-RU" altLang="en-US" sz="1800">
                  <a:latin typeface="Futura Bk" pitchFamily="34" charset="0"/>
                </a:rPr>
                <a:t>(</a:t>
              </a:r>
              <a:r>
                <a:rPr lang="en-US" altLang="en-US" sz="1800">
                  <a:latin typeface="Futura Bk" pitchFamily="34" charset="0"/>
                </a:rPr>
                <a:t>regions</a:t>
              </a:r>
              <a:r>
                <a:rPr lang="ru-RU" altLang="en-US" sz="1800">
                  <a:latin typeface="Futura Bk" pitchFamily="34" charset="0"/>
                </a:rPr>
                <a:t>)</a:t>
              </a:r>
            </a:p>
          </p:txBody>
        </p:sp>
        <p:sp>
          <p:nvSpPr>
            <p:cNvPr id="197638" name="Rectangle 6"/>
            <p:cNvSpPr>
              <a:spLocks noChangeArrowheads="1"/>
            </p:cNvSpPr>
            <p:nvPr/>
          </p:nvSpPr>
          <p:spPr bwMode="auto">
            <a:xfrm>
              <a:off x="521" y="1797"/>
              <a:ext cx="1679" cy="544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>
                  <a:latin typeface="Futura Bk" pitchFamily="34" charset="0"/>
                </a:rPr>
                <a:t>Texture</a:t>
              </a:r>
            </a:p>
            <a:p>
              <a:pPr algn="ctr">
                <a:spcBef>
                  <a:spcPct val="20000"/>
                </a:spcBef>
              </a:pPr>
              <a:r>
                <a:rPr lang="en-US" altLang="en-US" sz="1800">
                  <a:latin typeface="Futura Bk" pitchFamily="34" charset="0"/>
                </a:rPr>
                <a:t>(local regions)</a:t>
              </a:r>
              <a:endParaRPr lang="ru-RU" altLang="en-US" sz="1800">
                <a:latin typeface="Futura Bk" pitchFamily="34" charset="0"/>
              </a:endParaRPr>
            </a:p>
          </p:txBody>
        </p:sp>
        <p:sp>
          <p:nvSpPr>
            <p:cNvPr id="197639" name="Rectangle 7"/>
            <p:cNvSpPr>
              <a:spLocks noChangeArrowheads="1"/>
            </p:cNvSpPr>
            <p:nvPr/>
          </p:nvSpPr>
          <p:spPr bwMode="auto">
            <a:xfrm>
              <a:off x="521" y="2341"/>
              <a:ext cx="1679" cy="529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en-US" sz="2000">
                  <a:latin typeface="Futura Bk" pitchFamily="34" charset="0"/>
                </a:rPr>
                <a:t>Color, brightness</a:t>
              </a:r>
            </a:p>
            <a:p>
              <a:pPr algn="ctr">
                <a:spcBef>
                  <a:spcPct val="20000"/>
                </a:spcBef>
              </a:pPr>
              <a:r>
                <a:rPr lang="en-US" altLang="en-US" sz="1800">
                  <a:latin typeface="Futura Bk" pitchFamily="34" charset="0"/>
                </a:rPr>
                <a:t>(one pixel)</a:t>
              </a:r>
              <a:endParaRPr lang="ru-RU" altLang="en-US" sz="1800">
                <a:latin typeface="Futura Bk" pitchFamily="34" charset="0"/>
              </a:endParaRPr>
            </a:p>
          </p:txBody>
        </p:sp>
      </p:grpSp>
      <p:pic>
        <p:nvPicPr>
          <p:cNvPr id="197640" name="Picture 8" descr="j029298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4448175"/>
            <a:ext cx="792163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7642" name="AutoShape 10"/>
          <p:cNvSpPr>
            <a:spLocks noChangeArrowheads="1"/>
          </p:cNvSpPr>
          <p:nvPr/>
        </p:nvSpPr>
        <p:spPr bwMode="auto">
          <a:xfrm>
            <a:off x="4284663" y="1844675"/>
            <a:ext cx="2087562" cy="79216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1800">
                <a:latin typeface="Futura Bk" pitchFamily="34" charset="0"/>
              </a:rPr>
              <a:t>semantics</a:t>
            </a:r>
            <a:endParaRPr lang="ru-RU" altLang="en-US" sz="1800">
              <a:latin typeface="Futura Bk" pitchFamily="34" charset="0"/>
            </a:endParaRPr>
          </a:p>
        </p:txBody>
      </p:sp>
      <p:sp>
        <p:nvSpPr>
          <p:cNvPr id="197643" name="AutoShape 11"/>
          <p:cNvSpPr>
            <a:spLocks noChangeArrowheads="1"/>
          </p:cNvSpPr>
          <p:nvPr/>
        </p:nvSpPr>
        <p:spPr bwMode="auto">
          <a:xfrm>
            <a:off x="4283075" y="4437063"/>
            <a:ext cx="2089150" cy="79216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1800">
                <a:latin typeface="Futura Bk" pitchFamily="34" charset="0"/>
              </a:rPr>
              <a:t>low-level features</a:t>
            </a:r>
            <a:endParaRPr lang="ru-RU" altLang="en-US" sz="1800">
              <a:latin typeface="Futura Bk" pitchFamily="34" charset="0"/>
            </a:endParaRPr>
          </a:p>
        </p:txBody>
      </p:sp>
      <p:sp>
        <p:nvSpPr>
          <p:cNvPr id="197644" name="AutoShape 12"/>
          <p:cNvSpPr>
            <a:spLocks noChangeArrowheads="1"/>
          </p:cNvSpPr>
          <p:nvPr/>
        </p:nvSpPr>
        <p:spPr bwMode="auto">
          <a:xfrm>
            <a:off x="4067175" y="2708275"/>
            <a:ext cx="2520950" cy="1657350"/>
          </a:xfrm>
          <a:prstGeom prst="upDownArrowCallout">
            <a:avLst>
              <a:gd name="adj1" fmla="val 38027"/>
              <a:gd name="adj2" fmla="val 38027"/>
              <a:gd name="adj3" fmla="val 12500"/>
              <a:gd name="adj4" fmla="val 50000"/>
            </a:avLst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7645" name="Text Box 13"/>
          <p:cNvSpPr txBox="1">
            <a:spLocks noChangeArrowheads="1"/>
          </p:cNvSpPr>
          <p:nvPr/>
        </p:nvSpPr>
        <p:spPr bwMode="auto">
          <a:xfrm>
            <a:off x="4470400" y="3328988"/>
            <a:ext cx="16573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2000">
                <a:latin typeface="Futura Bk" pitchFamily="34" charset="0"/>
              </a:rPr>
              <a:t>semantic gap</a:t>
            </a:r>
            <a:endParaRPr lang="ru-RU" altLang="en-US" sz="2000">
              <a:latin typeface="Futura Bk" pitchFamily="34" charset="0"/>
            </a:endParaRPr>
          </a:p>
        </p:txBody>
      </p:sp>
      <p:sp>
        <p:nvSpPr>
          <p:cNvPr id="197646" name="Line 14"/>
          <p:cNvSpPr>
            <a:spLocks noChangeShapeType="1"/>
          </p:cNvSpPr>
          <p:nvPr/>
        </p:nvSpPr>
        <p:spPr bwMode="auto">
          <a:xfrm flipH="1">
            <a:off x="3492500" y="4868863"/>
            <a:ext cx="719138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647" name="Line 15"/>
          <p:cNvSpPr>
            <a:spLocks noChangeShapeType="1"/>
          </p:cNvSpPr>
          <p:nvPr/>
        </p:nvSpPr>
        <p:spPr bwMode="auto">
          <a:xfrm flipH="1">
            <a:off x="3492500" y="2205038"/>
            <a:ext cx="719138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648" name="Line 16"/>
          <p:cNvSpPr>
            <a:spLocks noChangeShapeType="1"/>
          </p:cNvSpPr>
          <p:nvPr/>
        </p:nvSpPr>
        <p:spPr bwMode="auto">
          <a:xfrm flipH="1">
            <a:off x="6443663" y="2205038"/>
            <a:ext cx="719137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649" name="Line 17"/>
          <p:cNvSpPr>
            <a:spLocks noChangeShapeType="1"/>
          </p:cNvSpPr>
          <p:nvPr/>
        </p:nvSpPr>
        <p:spPr bwMode="auto">
          <a:xfrm flipH="1">
            <a:off x="6445250" y="4868863"/>
            <a:ext cx="719138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7650" name="Text Box 18"/>
          <p:cNvSpPr txBox="1">
            <a:spLocks noChangeArrowheads="1"/>
          </p:cNvSpPr>
          <p:nvPr/>
        </p:nvSpPr>
        <p:spPr bwMode="auto">
          <a:xfrm rot="16200000">
            <a:off x="-719271" y="3364191"/>
            <a:ext cx="26212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1800">
                <a:latin typeface="Futura Bk" pitchFamily="34" charset="0"/>
              </a:rPr>
              <a:t>Levels of image content</a:t>
            </a:r>
            <a:endParaRPr lang="ru-RU" altLang="en-US" sz="1800">
              <a:latin typeface="Futura Bk" pitchFamily="34" charset="0"/>
            </a:endParaRPr>
          </a:p>
        </p:txBody>
      </p:sp>
      <p:pic>
        <p:nvPicPr>
          <p:cNvPr id="197651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1773238"/>
            <a:ext cx="792163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7652" name="Rectangle 20"/>
          <p:cNvSpPr>
            <a:spLocks noChangeArrowheads="1"/>
          </p:cNvSpPr>
          <p:nvPr/>
        </p:nvSpPr>
        <p:spPr bwMode="auto">
          <a:xfrm>
            <a:off x="971550" y="5734050"/>
            <a:ext cx="705802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lnSpc>
                <a:spcPct val="90000"/>
              </a:lnSpc>
              <a:spcBef>
                <a:spcPct val="25000"/>
              </a:spcBef>
              <a:defRPr sz="3600">
                <a:solidFill>
                  <a:schemeClr val="tx2"/>
                </a:solidFill>
                <a:latin typeface="Futura Bk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ct val="25000"/>
              </a:spcBef>
              <a:defRPr sz="3600">
                <a:solidFill>
                  <a:schemeClr val="tx2"/>
                </a:solidFill>
                <a:latin typeface="Futura Bk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ct val="25000"/>
              </a:spcBef>
              <a:defRPr sz="3600">
                <a:solidFill>
                  <a:schemeClr val="tx2"/>
                </a:solidFill>
                <a:latin typeface="Futura Bk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ct val="25000"/>
              </a:spcBef>
              <a:defRPr sz="3600">
                <a:solidFill>
                  <a:schemeClr val="tx2"/>
                </a:solidFill>
                <a:latin typeface="Futura Bk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ct val="25000"/>
              </a:spcBef>
              <a:defRPr sz="3600">
                <a:solidFill>
                  <a:schemeClr val="tx2"/>
                </a:solidFill>
                <a:latin typeface="Futura Bk" pitchFamily="34" charset="0"/>
                <a:cs typeface="Arial" panose="020B0604020202020204" pitchFamily="34" charset="0"/>
              </a:defRPr>
            </a:lvl5pPr>
            <a:lvl6pPr marL="45720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utura Bk" pitchFamily="34" charset="0"/>
                <a:cs typeface="Arial" panose="020B0604020202020204" pitchFamily="34" charset="0"/>
              </a:defRPr>
            </a:lvl6pPr>
            <a:lvl7pPr marL="91440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utura Bk" pitchFamily="34" charset="0"/>
                <a:cs typeface="Arial" panose="020B0604020202020204" pitchFamily="34" charset="0"/>
              </a:defRPr>
            </a:lvl7pPr>
            <a:lvl8pPr marL="137160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utura Bk" pitchFamily="34" charset="0"/>
                <a:cs typeface="Arial" panose="020B0604020202020204" pitchFamily="34" charset="0"/>
              </a:defRPr>
            </a:lvl8pPr>
            <a:lvl9pPr marL="182880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utura Bk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800" dirty="0"/>
              <a:t>How to understand what’s on the images?</a:t>
            </a:r>
            <a:endParaRPr lang="ru-RU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928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Origin 1: Texture recognition</a:t>
            </a:r>
          </a:p>
        </p:txBody>
      </p:sp>
      <p:sp>
        <p:nvSpPr>
          <p:cNvPr id="848055" name="Rectangle 18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Texture is characterized by the repetition of basic elements or </a:t>
            </a:r>
            <a:r>
              <a:rPr lang="en-US" altLang="en-US" i="1" dirty="0" err="1" smtClean="0"/>
              <a:t>textons</a:t>
            </a:r>
            <a:endParaRPr lang="en-US" altLang="en-US" i="1" dirty="0" smtClean="0"/>
          </a:p>
          <a:p>
            <a:pPr eaLnBrk="1" hangingPunct="1"/>
            <a:r>
              <a:rPr lang="en-US" altLang="en-US" dirty="0" smtClean="0"/>
              <a:t>For stochastic textures, it is the identity of the </a:t>
            </a:r>
            <a:r>
              <a:rPr lang="en-US" altLang="en-US" dirty="0" err="1" smtClean="0"/>
              <a:t>textons</a:t>
            </a:r>
            <a:r>
              <a:rPr lang="en-US" altLang="en-US" dirty="0" smtClean="0"/>
              <a:t>, not their spatial arrangement, that matters</a:t>
            </a:r>
          </a:p>
        </p:txBody>
      </p:sp>
      <p:pic>
        <p:nvPicPr>
          <p:cNvPr id="847875" name="Picture 3" descr="hexho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3576918"/>
            <a:ext cx="1757082" cy="1757082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7876" name="Picture 4" descr="D001_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3576918"/>
            <a:ext cx="1757082" cy="1757082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7878" name="Picture 6" descr="D022_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459" y="3576918"/>
            <a:ext cx="1757082" cy="1757082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7995" name="Picture 123" descr="brodatz2_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562600"/>
            <a:ext cx="257175" cy="257175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7996" name="Picture 124" descr="brodatz2_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562600"/>
            <a:ext cx="257175" cy="257175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7998" name="Picture 126" descr="brodatz2_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5562600"/>
            <a:ext cx="257175" cy="257175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8036" name="Picture 164" descr="hexholes_patch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562600"/>
            <a:ext cx="271463" cy="268288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8037" name="Picture 165" descr="hexholes_patch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562600"/>
            <a:ext cx="268288" cy="265113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8038" name="Picture 166" descr="hexholes_patch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562600"/>
            <a:ext cx="271463" cy="268288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8044" name="Picture 172" descr="brodatz1_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5562600"/>
            <a:ext cx="257175" cy="257175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8045" name="Picture 173" descr="brodatz1_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562600"/>
            <a:ext cx="257175" cy="257175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8046" name="Picture 174" descr="brodatz1_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562600"/>
            <a:ext cx="257175" cy="257175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8053" name="Rectangle 181"/>
          <p:cNvSpPr>
            <a:spLocks noChangeArrowheads="1"/>
          </p:cNvSpPr>
          <p:nvPr/>
        </p:nvSpPr>
        <p:spPr bwMode="auto">
          <a:xfrm>
            <a:off x="152400" y="6140450"/>
            <a:ext cx="8915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600" dirty="0" err="1">
                <a:solidFill>
                  <a:schemeClr val="bg1">
                    <a:lumMod val="50000"/>
                  </a:schemeClr>
                </a:solidFill>
              </a:rPr>
              <a:t>Julesz</a:t>
            </a: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</a:rPr>
              <a:t>, 1981; </a:t>
            </a:r>
            <a:r>
              <a:rPr lang="en-US" altLang="en-US" sz="1600" dirty="0" err="1">
                <a:solidFill>
                  <a:schemeClr val="bg1">
                    <a:lumMod val="50000"/>
                  </a:schemeClr>
                </a:solidFill>
              </a:rPr>
              <a:t>Cula</a:t>
            </a: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</a:rPr>
              <a:t> &amp; Dana, 2001; Leung &amp; Malik 2001; Mori, </a:t>
            </a:r>
            <a:r>
              <a:rPr lang="en-US" altLang="en-US" sz="1600" dirty="0" err="1">
                <a:solidFill>
                  <a:schemeClr val="bg1">
                    <a:lumMod val="50000"/>
                  </a:schemeClr>
                </a:solidFill>
              </a:rPr>
              <a:t>Belongie</a:t>
            </a: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</a:rPr>
              <a:t> &amp; Malik, 2001; </a:t>
            </a:r>
            <a:r>
              <a:rPr lang="en-US" altLang="en-US" sz="1600" dirty="0" err="1">
                <a:solidFill>
                  <a:schemeClr val="bg1">
                    <a:lumMod val="50000"/>
                  </a:schemeClr>
                </a:solidFill>
              </a:rPr>
              <a:t>Schmid</a:t>
            </a: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</a:rPr>
              <a:t> 2001; Varma &amp; Zisserman, 2002, 2003; </a:t>
            </a:r>
            <a:r>
              <a:rPr lang="en-US" altLang="en-US" sz="1600" dirty="0" err="1">
                <a:solidFill>
                  <a:schemeClr val="bg1">
                    <a:lumMod val="50000"/>
                  </a:schemeClr>
                </a:solidFill>
              </a:rPr>
              <a:t>Lazebnik</a:t>
            </a: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altLang="en-US" sz="1600" dirty="0" err="1">
                <a:solidFill>
                  <a:schemeClr val="bg1">
                    <a:lumMod val="50000"/>
                  </a:schemeClr>
                </a:solidFill>
              </a:rPr>
              <a:t>Schmid</a:t>
            </a: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</a:rPr>
              <a:t> &amp; Ponce, 2003</a:t>
            </a:r>
          </a:p>
        </p:txBody>
      </p:sp>
    </p:spTree>
    <p:extLst>
      <p:ext uri="{BB962C8B-B14F-4D97-AF65-F5344CB8AC3E}">
        <p14:creationId xmlns:p14="http://schemas.microsoft.com/office/powerpoint/2010/main" val="339011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8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0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80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8055" grpId="0" build="p"/>
      <p:bldP spid="84805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Origin 1: Texture recognition</a:t>
            </a:r>
          </a:p>
        </p:txBody>
      </p:sp>
      <p:pic>
        <p:nvPicPr>
          <p:cNvPr id="9219" name="Picture 3" descr="hexho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741" y="1499395"/>
            <a:ext cx="1295400" cy="1295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001_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741" y="3251995"/>
            <a:ext cx="1295400" cy="1295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D022_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741" y="5036345"/>
            <a:ext cx="1295400" cy="1295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exholes_patch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941" y="2642395"/>
            <a:ext cx="153988" cy="152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hexholes_patch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541" y="2643983"/>
            <a:ext cx="152400" cy="150812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exholes_patch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554" y="2642395"/>
            <a:ext cx="153987" cy="152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brodatz1_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741" y="4325145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brodatz1_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941" y="4325145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7" name="Picture 11" descr="brodatz1_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341" y="4325145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brodatz1_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541" y="4325145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9" name="Picture 13" descr="brodatz1_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141" y="4325145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30" name="Rectangle 14"/>
          <p:cNvSpPr>
            <a:spLocks noChangeArrowheads="1"/>
          </p:cNvSpPr>
          <p:nvPr/>
        </p:nvSpPr>
        <p:spPr bwMode="auto">
          <a:xfrm>
            <a:off x="4840941" y="1632745"/>
            <a:ext cx="152400" cy="9334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31" name="Rectangle 15"/>
          <p:cNvSpPr>
            <a:spLocks noChangeArrowheads="1"/>
          </p:cNvSpPr>
          <p:nvPr/>
        </p:nvSpPr>
        <p:spPr bwMode="auto">
          <a:xfrm>
            <a:off x="5069541" y="1499395"/>
            <a:ext cx="152400" cy="10668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32" name="Rectangle 16"/>
          <p:cNvSpPr>
            <a:spLocks noChangeArrowheads="1"/>
          </p:cNvSpPr>
          <p:nvPr/>
        </p:nvSpPr>
        <p:spPr bwMode="auto">
          <a:xfrm>
            <a:off x="5298141" y="1632745"/>
            <a:ext cx="152400" cy="9334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33" name="Rectangle 17"/>
          <p:cNvSpPr>
            <a:spLocks noChangeArrowheads="1"/>
          </p:cNvSpPr>
          <p:nvPr/>
        </p:nvSpPr>
        <p:spPr bwMode="auto">
          <a:xfrm>
            <a:off x="5526741" y="3544095"/>
            <a:ext cx="152400" cy="6985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34" name="Rectangle 18"/>
          <p:cNvSpPr>
            <a:spLocks noChangeArrowheads="1"/>
          </p:cNvSpPr>
          <p:nvPr/>
        </p:nvSpPr>
        <p:spPr bwMode="auto">
          <a:xfrm>
            <a:off x="5755341" y="3404395"/>
            <a:ext cx="152400" cy="838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35" name="Rectangle 19"/>
          <p:cNvSpPr>
            <a:spLocks noChangeArrowheads="1"/>
          </p:cNvSpPr>
          <p:nvPr/>
        </p:nvSpPr>
        <p:spPr bwMode="auto">
          <a:xfrm>
            <a:off x="5983941" y="3509170"/>
            <a:ext cx="152400" cy="733425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36" name="Rectangle 20"/>
          <p:cNvSpPr>
            <a:spLocks noChangeArrowheads="1"/>
          </p:cNvSpPr>
          <p:nvPr/>
        </p:nvSpPr>
        <p:spPr bwMode="auto">
          <a:xfrm>
            <a:off x="6212541" y="3404395"/>
            <a:ext cx="152400" cy="838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37" name="Rectangle 21"/>
          <p:cNvSpPr>
            <a:spLocks noChangeArrowheads="1"/>
          </p:cNvSpPr>
          <p:nvPr/>
        </p:nvSpPr>
        <p:spPr bwMode="auto">
          <a:xfrm>
            <a:off x="6441141" y="3264695"/>
            <a:ext cx="152400" cy="9779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38" name="AutoShape 22"/>
          <p:cNvSpPr>
            <a:spLocks noChangeArrowheads="1"/>
          </p:cNvSpPr>
          <p:nvPr/>
        </p:nvSpPr>
        <p:spPr bwMode="auto">
          <a:xfrm>
            <a:off x="3720166" y="1956595"/>
            <a:ext cx="484188" cy="339725"/>
          </a:xfrm>
          <a:prstGeom prst="rightArrow">
            <a:avLst>
              <a:gd name="adj1" fmla="val 50000"/>
              <a:gd name="adj2" fmla="val 35631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39" name="AutoShape 23"/>
          <p:cNvSpPr>
            <a:spLocks noChangeArrowheads="1"/>
          </p:cNvSpPr>
          <p:nvPr/>
        </p:nvSpPr>
        <p:spPr bwMode="auto">
          <a:xfrm>
            <a:off x="3747154" y="3709195"/>
            <a:ext cx="484187" cy="339725"/>
          </a:xfrm>
          <a:prstGeom prst="rightArrow">
            <a:avLst>
              <a:gd name="adj1" fmla="val 50000"/>
              <a:gd name="adj2" fmla="val 35631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40" name="Text Box 24"/>
          <p:cNvSpPr txBox="1">
            <a:spLocks noChangeArrowheads="1"/>
          </p:cNvSpPr>
          <p:nvPr/>
        </p:nvSpPr>
        <p:spPr bwMode="auto">
          <a:xfrm>
            <a:off x="4752041" y="2809083"/>
            <a:ext cx="286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chemeClr val="bg1"/>
                </a:solidFill>
              </a:rPr>
              <a:t>Universal texton dictionary</a:t>
            </a:r>
          </a:p>
        </p:txBody>
      </p:sp>
      <p:pic>
        <p:nvPicPr>
          <p:cNvPr id="9241" name="Picture 25" descr="brodatz2_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741" y="6185695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2" name="Picture 26" descr="brodatz2_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341" y="6185695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3" name="Picture 27" descr="brodatz2_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41" y="6185695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4" name="Picture 28" descr="brodatz2_5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541" y="6185695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45" name="Rectangle 29"/>
          <p:cNvSpPr>
            <a:spLocks noChangeArrowheads="1"/>
          </p:cNvSpPr>
          <p:nvPr/>
        </p:nvSpPr>
        <p:spPr bwMode="auto">
          <a:xfrm>
            <a:off x="6669741" y="5188745"/>
            <a:ext cx="152400" cy="9207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46" name="Rectangle 30"/>
          <p:cNvSpPr>
            <a:spLocks noChangeArrowheads="1"/>
          </p:cNvSpPr>
          <p:nvPr/>
        </p:nvSpPr>
        <p:spPr bwMode="auto">
          <a:xfrm>
            <a:off x="6898341" y="5004595"/>
            <a:ext cx="152400" cy="11049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47" name="Rectangle 31"/>
          <p:cNvSpPr>
            <a:spLocks noChangeArrowheads="1"/>
          </p:cNvSpPr>
          <p:nvPr/>
        </p:nvSpPr>
        <p:spPr bwMode="auto">
          <a:xfrm>
            <a:off x="7126941" y="5141120"/>
            <a:ext cx="152400" cy="968375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48" name="Rectangle 32"/>
          <p:cNvSpPr>
            <a:spLocks noChangeArrowheads="1"/>
          </p:cNvSpPr>
          <p:nvPr/>
        </p:nvSpPr>
        <p:spPr bwMode="auto">
          <a:xfrm>
            <a:off x="7355541" y="5004595"/>
            <a:ext cx="152400" cy="11049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49" name="AutoShape 33"/>
          <p:cNvSpPr>
            <a:spLocks noChangeArrowheads="1"/>
          </p:cNvSpPr>
          <p:nvPr/>
        </p:nvSpPr>
        <p:spPr bwMode="auto">
          <a:xfrm>
            <a:off x="3747154" y="5569745"/>
            <a:ext cx="484187" cy="339725"/>
          </a:xfrm>
          <a:prstGeom prst="rightArrow">
            <a:avLst>
              <a:gd name="adj1" fmla="val 50000"/>
              <a:gd name="adj2" fmla="val 35631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9250" name="Picture 34" descr="brodatz1_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741" y="2642395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1" name="Picture 35" descr="brodatz1_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941" y="2642395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2" name="Picture 36" descr="brodatz1_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341" y="2642395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3" name="Picture 37" descr="brodatz1_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541" y="2642395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4" name="Picture 38" descr="brodatz1_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141" y="2642395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5" name="Picture 39" descr="brodatz2_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741" y="2642395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6" name="Picture 40" descr="brodatz2_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341" y="2642395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7" name="Picture 41" descr="brodatz2_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41" y="2642395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8" name="Picture 42" descr="brodatz2_5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541" y="2642395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59" name="Rectangle 43"/>
          <p:cNvSpPr>
            <a:spLocks noChangeArrowheads="1"/>
          </p:cNvSpPr>
          <p:nvPr/>
        </p:nvSpPr>
        <p:spPr bwMode="auto">
          <a:xfrm>
            <a:off x="5526741" y="2413795"/>
            <a:ext cx="152400" cy="1524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60" name="Rectangle 44"/>
          <p:cNvSpPr>
            <a:spLocks noChangeArrowheads="1"/>
          </p:cNvSpPr>
          <p:nvPr/>
        </p:nvSpPr>
        <p:spPr bwMode="auto">
          <a:xfrm>
            <a:off x="5755341" y="2489995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61" name="Rectangle 45"/>
          <p:cNvSpPr>
            <a:spLocks noChangeArrowheads="1"/>
          </p:cNvSpPr>
          <p:nvPr/>
        </p:nvSpPr>
        <p:spPr bwMode="auto">
          <a:xfrm>
            <a:off x="5983941" y="2413795"/>
            <a:ext cx="152400" cy="1524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62" name="Rectangle 46"/>
          <p:cNvSpPr>
            <a:spLocks noChangeArrowheads="1"/>
          </p:cNvSpPr>
          <p:nvPr/>
        </p:nvSpPr>
        <p:spPr bwMode="auto">
          <a:xfrm>
            <a:off x="6212541" y="2489995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63" name="Rectangle 47"/>
          <p:cNvSpPr>
            <a:spLocks noChangeArrowheads="1"/>
          </p:cNvSpPr>
          <p:nvPr/>
        </p:nvSpPr>
        <p:spPr bwMode="auto">
          <a:xfrm>
            <a:off x="6441141" y="2337595"/>
            <a:ext cx="152400" cy="2286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64" name="Rectangle 48"/>
          <p:cNvSpPr>
            <a:spLocks noChangeArrowheads="1"/>
          </p:cNvSpPr>
          <p:nvPr/>
        </p:nvSpPr>
        <p:spPr bwMode="auto">
          <a:xfrm>
            <a:off x="6669741" y="2413795"/>
            <a:ext cx="152400" cy="1524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65" name="Rectangle 49"/>
          <p:cNvSpPr>
            <a:spLocks noChangeArrowheads="1"/>
          </p:cNvSpPr>
          <p:nvPr/>
        </p:nvSpPr>
        <p:spPr bwMode="auto">
          <a:xfrm>
            <a:off x="6898341" y="2489995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66" name="Rectangle 50"/>
          <p:cNvSpPr>
            <a:spLocks noChangeArrowheads="1"/>
          </p:cNvSpPr>
          <p:nvPr/>
        </p:nvSpPr>
        <p:spPr bwMode="auto">
          <a:xfrm>
            <a:off x="7126941" y="2489995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67" name="Rectangle 51"/>
          <p:cNvSpPr>
            <a:spLocks noChangeArrowheads="1"/>
          </p:cNvSpPr>
          <p:nvPr/>
        </p:nvSpPr>
        <p:spPr bwMode="auto">
          <a:xfrm>
            <a:off x="7355541" y="2413795"/>
            <a:ext cx="152400" cy="1524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9268" name="Picture 52" descr="hexholes_patch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941" y="4318795"/>
            <a:ext cx="153988" cy="152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69" name="Picture 53" descr="hexholes_patch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541" y="4320383"/>
            <a:ext cx="152400" cy="150812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70" name="Picture 54" descr="hexholes_patch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554" y="4318795"/>
            <a:ext cx="153987" cy="152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71" name="Picture 55" descr="brodatz2_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741" y="4325145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72" name="Picture 56" descr="brodatz2_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341" y="4325145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73" name="Picture 57" descr="brodatz2_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41" y="4325145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74" name="Picture 58" descr="brodatz2_5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541" y="4325145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75" name="Rectangle 59"/>
          <p:cNvSpPr>
            <a:spLocks noChangeArrowheads="1"/>
          </p:cNvSpPr>
          <p:nvPr/>
        </p:nvSpPr>
        <p:spPr bwMode="auto">
          <a:xfrm>
            <a:off x="6669741" y="4172745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76" name="Rectangle 60"/>
          <p:cNvSpPr>
            <a:spLocks noChangeArrowheads="1"/>
          </p:cNvSpPr>
          <p:nvPr/>
        </p:nvSpPr>
        <p:spPr bwMode="auto">
          <a:xfrm>
            <a:off x="6898341" y="4090195"/>
            <a:ext cx="152400" cy="1587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77" name="Rectangle 61"/>
          <p:cNvSpPr>
            <a:spLocks noChangeArrowheads="1"/>
          </p:cNvSpPr>
          <p:nvPr/>
        </p:nvSpPr>
        <p:spPr bwMode="auto">
          <a:xfrm>
            <a:off x="7126941" y="4172745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78" name="Rectangle 62"/>
          <p:cNvSpPr>
            <a:spLocks noChangeArrowheads="1"/>
          </p:cNvSpPr>
          <p:nvPr/>
        </p:nvSpPr>
        <p:spPr bwMode="auto">
          <a:xfrm>
            <a:off x="7355541" y="4172745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79" name="Rectangle 63"/>
          <p:cNvSpPr>
            <a:spLocks noChangeArrowheads="1"/>
          </p:cNvSpPr>
          <p:nvPr/>
        </p:nvSpPr>
        <p:spPr bwMode="auto">
          <a:xfrm>
            <a:off x="4840941" y="4166395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80" name="Rectangle 64"/>
          <p:cNvSpPr>
            <a:spLocks noChangeArrowheads="1"/>
          </p:cNvSpPr>
          <p:nvPr/>
        </p:nvSpPr>
        <p:spPr bwMode="auto">
          <a:xfrm>
            <a:off x="5069541" y="4166395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81" name="Rectangle 65"/>
          <p:cNvSpPr>
            <a:spLocks noChangeArrowheads="1"/>
          </p:cNvSpPr>
          <p:nvPr/>
        </p:nvSpPr>
        <p:spPr bwMode="auto">
          <a:xfrm>
            <a:off x="5298141" y="4090195"/>
            <a:ext cx="152400" cy="1524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9282" name="Picture 66" descr="hexholes_patch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941" y="6179345"/>
            <a:ext cx="153988" cy="152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83" name="Picture 67" descr="hexholes_patch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541" y="6180933"/>
            <a:ext cx="152400" cy="150812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84" name="Picture 68" descr="hexholes_patch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554" y="6179345"/>
            <a:ext cx="153987" cy="152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85" name="Rectangle 69"/>
          <p:cNvSpPr>
            <a:spLocks noChangeArrowheads="1"/>
          </p:cNvSpPr>
          <p:nvPr/>
        </p:nvSpPr>
        <p:spPr bwMode="auto">
          <a:xfrm>
            <a:off x="4840941" y="6026945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86" name="Rectangle 70"/>
          <p:cNvSpPr>
            <a:spLocks noChangeArrowheads="1"/>
          </p:cNvSpPr>
          <p:nvPr/>
        </p:nvSpPr>
        <p:spPr bwMode="auto">
          <a:xfrm>
            <a:off x="5069541" y="5874545"/>
            <a:ext cx="152400" cy="2286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87" name="Rectangle 71"/>
          <p:cNvSpPr>
            <a:spLocks noChangeArrowheads="1"/>
          </p:cNvSpPr>
          <p:nvPr/>
        </p:nvSpPr>
        <p:spPr bwMode="auto">
          <a:xfrm>
            <a:off x="5298141" y="6026945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9288" name="Picture 72" descr="brodatz1_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741" y="6185695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89" name="Picture 73" descr="brodatz1_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941" y="6185695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90" name="Picture 74" descr="brodatz1_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341" y="6185695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91" name="Picture 75" descr="brodatz1_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541" y="6185695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92" name="Picture 76" descr="brodatz1_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141" y="6185695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93" name="Rectangle 77"/>
          <p:cNvSpPr>
            <a:spLocks noChangeArrowheads="1"/>
          </p:cNvSpPr>
          <p:nvPr/>
        </p:nvSpPr>
        <p:spPr bwMode="auto">
          <a:xfrm>
            <a:off x="5526741" y="5950745"/>
            <a:ext cx="152400" cy="1587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94" name="Rectangle 78"/>
          <p:cNvSpPr>
            <a:spLocks noChangeArrowheads="1"/>
          </p:cNvSpPr>
          <p:nvPr/>
        </p:nvSpPr>
        <p:spPr bwMode="auto">
          <a:xfrm>
            <a:off x="5755341" y="6033295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95" name="Rectangle 79"/>
          <p:cNvSpPr>
            <a:spLocks noChangeArrowheads="1"/>
          </p:cNvSpPr>
          <p:nvPr/>
        </p:nvSpPr>
        <p:spPr bwMode="auto">
          <a:xfrm>
            <a:off x="5983941" y="6033295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96" name="Rectangle 80"/>
          <p:cNvSpPr>
            <a:spLocks noChangeArrowheads="1"/>
          </p:cNvSpPr>
          <p:nvPr/>
        </p:nvSpPr>
        <p:spPr bwMode="auto">
          <a:xfrm>
            <a:off x="6212541" y="5950745"/>
            <a:ext cx="152400" cy="1587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97" name="Rectangle 81"/>
          <p:cNvSpPr>
            <a:spLocks noChangeArrowheads="1"/>
          </p:cNvSpPr>
          <p:nvPr/>
        </p:nvSpPr>
        <p:spPr bwMode="auto">
          <a:xfrm>
            <a:off x="6441141" y="5874545"/>
            <a:ext cx="152400" cy="2349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98" name="Text Box 82"/>
          <p:cNvSpPr txBox="1">
            <a:spLocks noChangeArrowheads="1"/>
          </p:cNvSpPr>
          <p:nvPr/>
        </p:nvSpPr>
        <p:spPr bwMode="auto">
          <a:xfrm>
            <a:off x="5574366" y="1807370"/>
            <a:ext cx="1187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chemeClr val="bg1"/>
                </a:solidFill>
              </a:rPr>
              <a:t>histogram</a:t>
            </a:r>
          </a:p>
        </p:txBody>
      </p:sp>
      <p:sp>
        <p:nvSpPr>
          <p:cNvPr id="954452" name="Rectangle 84"/>
          <p:cNvSpPr>
            <a:spLocks noChangeArrowheads="1"/>
          </p:cNvSpPr>
          <p:nvPr/>
        </p:nvSpPr>
        <p:spPr bwMode="auto">
          <a:xfrm>
            <a:off x="152400" y="6140450"/>
            <a:ext cx="8915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chemeClr val="bg1"/>
                </a:solidFill>
              </a:rPr>
              <a:t>Julesz, 1981; Cula &amp; Dana, 2001; Leung &amp; Malik 2001; Mori, Belongie &amp; Malik, 2001; Schmid 2001; Varma &amp; Zisserman, 2002, 2003; Lazebnik, Schmid &amp; Ponce, 2003</a:t>
            </a:r>
          </a:p>
        </p:txBody>
      </p:sp>
    </p:spTree>
    <p:extLst>
      <p:ext uri="{BB962C8B-B14F-4D97-AF65-F5344CB8AC3E}">
        <p14:creationId xmlns:p14="http://schemas.microsoft.com/office/powerpoint/2010/main" val="298724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445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Origin 2: Bag-of-words models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Orderless</a:t>
            </a:r>
            <a:r>
              <a:rPr lang="en-US" altLang="en-US" dirty="0" smtClean="0"/>
              <a:t> document representation: frequencies of words from a dictionary  </a:t>
            </a:r>
            <a:r>
              <a:rPr lang="en-US" altLang="en-US" sz="1400" dirty="0" smtClean="0"/>
              <a:t>Salton &amp; McGill (1983)</a:t>
            </a:r>
          </a:p>
        </p:txBody>
      </p:sp>
    </p:spTree>
    <p:extLst>
      <p:ext uri="{BB962C8B-B14F-4D97-AF65-F5344CB8AC3E}">
        <p14:creationId xmlns:p14="http://schemas.microsoft.com/office/powerpoint/2010/main" val="386312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Origin 2: Bag-of-words models</a:t>
            </a:r>
          </a:p>
        </p:txBody>
      </p:sp>
      <p:sp>
        <p:nvSpPr>
          <p:cNvPr id="11268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Orderless document representation: frequencies of words from a dictionary  </a:t>
            </a:r>
            <a:r>
              <a:rPr lang="en-US" altLang="en-US" sz="1400" smtClean="0"/>
              <a:t>Salton &amp; McGill (1983)</a:t>
            </a:r>
          </a:p>
        </p:txBody>
      </p:sp>
      <p:grpSp>
        <p:nvGrpSpPr>
          <p:cNvPr id="11267" name="Group 3"/>
          <p:cNvGrpSpPr>
            <a:grpSpLocks/>
          </p:cNvGrpSpPr>
          <p:nvPr/>
        </p:nvGrpSpPr>
        <p:grpSpPr bwMode="auto">
          <a:xfrm>
            <a:off x="977153" y="3057338"/>
            <a:ext cx="6832600" cy="4654550"/>
            <a:chOff x="480" y="1316"/>
            <a:chExt cx="4304" cy="2932"/>
          </a:xfrm>
        </p:grpSpPr>
        <p:pic>
          <p:nvPicPr>
            <p:cNvPr id="11269" name="Picture 4" descr="speech1"/>
            <p:cNvPicPr>
              <a:picLocks noChangeAspect="1" noChangeArrowheads="1"/>
            </p:cNvPicPr>
            <p:nvPr/>
          </p:nvPicPr>
          <p:blipFill>
            <a:blip r:embed="rId3">
              <a:lum contras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316"/>
              <a:ext cx="4304" cy="1645"/>
            </a:xfrm>
            <a:prstGeom prst="rect">
              <a:avLst/>
            </a:prstGeom>
            <a:noFill/>
            <a:ln w="50800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70" name="Rectangle 5"/>
            <p:cNvSpPr>
              <a:spLocks noChangeArrowheads="1"/>
            </p:cNvSpPr>
            <p:nvPr/>
          </p:nvSpPr>
          <p:spPr bwMode="auto">
            <a:xfrm>
              <a:off x="1684" y="3922"/>
              <a:ext cx="2394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en-US" sz="1400">
                  <a:solidFill>
                    <a:schemeClr val="bg1"/>
                  </a:solidFill>
                </a:rPr>
                <a:t>US Presidential Speeches Tag Cloud</a:t>
              </a:r>
              <a:br>
                <a:rPr lang="en-US" altLang="en-US" sz="1400">
                  <a:solidFill>
                    <a:schemeClr val="bg1"/>
                  </a:solidFill>
                </a:rPr>
              </a:br>
              <a:r>
                <a:rPr lang="en-US" altLang="en-US" sz="1400" b="1">
                  <a:solidFill>
                    <a:schemeClr val="bg1"/>
                  </a:solidFill>
                  <a:latin typeface="Courier New" panose="02070309020205020404" pitchFamily="49" charset="0"/>
                </a:rPr>
                <a:t>http://chir.ag/phernalia/preztags/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751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Origin 2: Bag-of-words models</a:t>
            </a:r>
          </a:p>
        </p:txBody>
      </p:sp>
      <p:sp>
        <p:nvSpPr>
          <p:cNvPr id="11268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Orderless document representation: frequencies of words from a dictionary  </a:t>
            </a:r>
            <a:r>
              <a:rPr lang="en-US" altLang="en-US" sz="1400" smtClean="0"/>
              <a:t>Salton &amp; McGill (1983)</a:t>
            </a:r>
          </a:p>
        </p:txBody>
      </p:sp>
      <p:grpSp>
        <p:nvGrpSpPr>
          <p:cNvPr id="11267" name="Group 3"/>
          <p:cNvGrpSpPr>
            <a:grpSpLocks/>
          </p:cNvGrpSpPr>
          <p:nvPr/>
        </p:nvGrpSpPr>
        <p:grpSpPr bwMode="auto">
          <a:xfrm>
            <a:off x="977153" y="3057338"/>
            <a:ext cx="6832600" cy="4654550"/>
            <a:chOff x="480" y="1316"/>
            <a:chExt cx="4304" cy="2932"/>
          </a:xfrm>
        </p:grpSpPr>
        <p:pic>
          <p:nvPicPr>
            <p:cNvPr id="11269" name="Picture 4" descr="speech1"/>
            <p:cNvPicPr>
              <a:picLocks noChangeAspect="1" noChangeArrowheads="1"/>
            </p:cNvPicPr>
            <p:nvPr/>
          </p:nvPicPr>
          <p:blipFill>
            <a:blip r:embed="rId3">
              <a:lum contras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316"/>
              <a:ext cx="4304" cy="1645"/>
            </a:xfrm>
            <a:prstGeom prst="rect">
              <a:avLst/>
            </a:prstGeom>
            <a:noFill/>
            <a:ln w="50800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70" name="Rectangle 5"/>
            <p:cNvSpPr>
              <a:spLocks noChangeArrowheads="1"/>
            </p:cNvSpPr>
            <p:nvPr/>
          </p:nvSpPr>
          <p:spPr bwMode="auto">
            <a:xfrm>
              <a:off x="1684" y="3922"/>
              <a:ext cx="2394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en-US" sz="1400">
                  <a:solidFill>
                    <a:schemeClr val="bg1"/>
                  </a:solidFill>
                </a:rPr>
                <a:t>US Presidential Speeches Tag Cloud</a:t>
              </a:r>
              <a:br>
                <a:rPr lang="en-US" altLang="en-US" sz="1400">
                  <a:solidFill>
                    <a:schemeClr val="bg1"/>
                  </a:solidFill>
                </a:rPr>
              </a:br>
              <a:r>
                <a:rPr lang="en-US" altLang="en-US" sz="1400" b="1">
                  <a:solidFill>
                    <a:schemeClr val="bg1"/>
                  </a:solidFill>
                  <a:latin typeface="Courier New" panose="02070309020205020404" pitchFamily="49" charset="0"/>
                </a:rPr>
                <a:t>http://chir.ag/phernalia/preztags/</a:t>
              </a:r>
            </a:p>
          </p:txBody>
        </p:sp>
      </p:grpSp>
      <p:pic>
        <p:nvPicPr>
          <p:cNvPr id="7" name="Picture 6" descr="speech6"/>
          <p:cNvPicPr>
            <a:picLocks noChangeAspect="1" noChangeArrowheads="1"/>
          </p:cNvPicPr>
          <p:nvPr/>
        </p:nvPicPr>
        <p:blipFill>
          <a:blip r:embed="rId4">
            <a:lum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764" y="3532188"/>
            <a:ext cx="6932613" cy="2644775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22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of Lecture 37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Distance metric</a:t>
            </a:r>
          </a:p>
          <a:p>
            <a:endParaRPr lang="en-US" dirty="0"/>
          </a:p>
          <a:p>
            <a:r>
              <a:rPr lang="en-US" dirty="0" smtClean="0"/>
              <a:t> Interest point detector</a:t>
            </a:r>
          </a:p>
          <a:p>
            <a:endParaRPr lang="en-US" dirty="0"/>
          </a:p>
          <a:p>
            <a:r>
              <a:rPr lang="en-US" dirty="0" smtClean="0"/>
              <a:t> Feature descriptor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68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Origin 2: Bag-of-words models</a:t>
            </a:r>
          </a:p>
        </p:txBody>
      </p:sp>
      <p:sp>
        <p:nvSpPr>
          <p:cNvPr id="11268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Orderless document representation: frequencies of words from a dictionary  </a:t>
            </a:r>
            <a:r>
              <a:rPr lang="en-US" altLang="en-US" sz="1400" smtClean="0"/>
              <a:t>Salton &amp; McGill (1983)</a:t>
            </a:r>
          </a:p>
        </p:txBody>
      </p:sp>
      <p:grpSp>
        <p:nvGrpSpPr>
          <p:cNvPr id="11267" name="Group 3"/>
          <p:cNvGrpSpPr>
            <a:grpSpLocks/>
          </p:cNvGrpSpPr>
          <p:nvPr/>
        </p:nvGrpSpPr>
        <p:grpSpPr bwMode="auto">
          <a:xfrm>
            <a:off x="977153" y="3057338"/>
            <a:ext cx="6832600" cy="4654550"/>
            <a:chOff x="480" y="1316"/>
            <a:chExt cx="4304" cy="2932"/>
          </a:xfrm>
        </p:grpSpPr>
        <p:pic>
          <p:nvPicPr>
            <p:cNvPr id="11269" name="Picture 4" descr="speech1"/>
            <p:cNvPicPr>
              <a:picLocks noChangeAspect="1" noChangeArrowheads="1"/>
            </p:cNvPicPr>
            <p:nvPr/>
          </p:nvPicPr>
          <p:blipFill>
            <a:blip r:embed="rId3">
              <a:lum contras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316"/>
              <a:ext cx="4304" cy="1645"/>
            </a:xfrm>
            <a:prstGeom prst="rect">
              <a:avLst/>
            </a:prstGeom>
            <a:noFill/>
            <a:ln w="50800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70" name="Rectangle 5"/>
            <p:cNvSpPr>
              <a:spLocks noChangeArrowheads="1"/>
            </p:cNvSpPr>
            <p:nvPr/>
          </p:nvSpPr>
          <p:spPr bwMode="auto">
            <a:xfrm>
              <a:off x="1684" y="3922"/>
              <a:ext cx="2394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en-US" sz="1400">
                  <a:solidFill>
                    <a:schemeClr val="bg1"/>
                  </a:solidFill>
                </a:rPr>
                <a:t>US Presidential Speeches Tag Cloud</a:t>
              </a:r>
              <a:br>
                <a:rPr lang="en-US" altLang="en-US" sz="1400">
                  <a:solidFill>
                    <a:schemeClr val="bg1"/>
                  </a:solidFill>
                </a:rPr>
              </a:br>
              <a:r>
                <a:rPr lang="en-US" altLang="en-US" sz="1400" b="1">
                  <a:solidFill>
                    <a:schemeClr val="bg1"/>
                  </a:solidFill>
                  <a:latin typeface="Courier New" panose="02070309020205020404" pitchFamily="49" charset="0"/>
                </a:rPr>
                <a:t>http://chir.ag/phernalia/preztags/</a:t>
              </a:r>
            </a:p>
          </p:txBody>
        </p:sp>
      </p:grpSp>
      <p:pic>
        <p:nvPicPr>
          <p:cNvPr id="7" name="Picture 6" descr="speech6"/>
          <p:cNvPicPr>
            <a:picLocks noChangeAspect="1" noChangeArrowheads="1"/>
          </p:cNvPicPr>
          <p:nvPr/>
        </p:nvPicPr>
        <p:blipFill>
          <a:blip r:embed="rId4">
            <a:lum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764" y="3532188"/>
            <a:ext cx="6932613" cy="2644775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peech2"/>
          <p:cNvPicPr>
            <a:picLocks noChangeAspect="1" noChangeArrowheads="1"/>
          </p:cNvPicPr>
          <p:nvPr/>
        </p:nvPicPr>
        <p:blipFill>
          <a:blip r:embed="rId5">
            <a:lum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551" y="4001294"/>
            <a:ext cx="6858000" cy="2536825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26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850" name="Picture 2" descr="bag_ju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621" y="2850777"/>
            <a:ext cx="3446462" cy="26130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68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Bags of features for object recognition</a:t>
            </a:r>
          </a:p>
        </p:txBody>
      </p:sp>
      <p:sp>
        <p:nvSpPr>
          <p:cNvPr id="846856" name="Rectangle 8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457200" indent="-457200" eaLnBrk="1" hangingPunct="1"/>
            <a:r>
              <a:rPr lang="en-US" altLang="en-US" smtClean="0"/>
              <a:t>Works pretty well for image-level classification</a:t>
            </a:r>
          </a:p>
        </p:txBody>
      </p:sp>
      <p:pic>
        <p:nvPicPr>
          <p:cNvPr id="14340" name="Picture 4" descr="image_007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50777"/>
            <a:ext cx="3903663" cy="262731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6853" name="AutoShape 5"/>
          <p:cNvSpPr>
            <a:spLocks noChangeArrowheads="1"/>
          </p:cNvSpPr>
          <p:nvPr/>
        </p:nvSpPr>
        <p:spPr bwMode="auto">
          <a:xfrm>
            <a:off x="4724400" y="3809627"/>
            <a:ext cx="762000" cy="79375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304800" y="6507163"/>
            <a:ext cx="8534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200">
                <a:solidFill>
                  <a:schemeClr val="bg1"/>
                </a:solidFill>
              </a:rPr>
              <a:t>Csurka et al. (2004), Willamowski et al. (2005), Grauman &amp; Darrell (2005), Sivic et al. (2003, 2005)</a:t>
            </a:r>
          </a:p>
        </p:txBody>
      </p:sp>
      <p:sp>
        <p:nvSpPr>
          <p:cNvPr id="846855" name="Text Box 7"/>
          <p:cNvSpPr txBox="1">
            <a:spLocks noChangeArrowheads="1"/>
          </p:cNvSpPr>
          <p:nvPr/>
        </p:nvSpPr>
        <p:spPr bwMode="auto">
          <a:xfrm>
            <a:off x="5894163" y="5585372"/>
            <a:ext cx="29450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 b="1" dirty="0"/>
              <a:t>F</a:t>
            </a:r>
            <a:r>
              <a:rPr lang="en-US" altLang="en-US" sz="2000" b="1" dirty="0" smtClean="0"/>
              <a:t>ace</a:t>
            </a:r>
            <a:r>
              <a:rPr lang="en-US" altLang="en-US" sz="2000" b="1" dirty="0"/>
              <a:t>, flowers, building</a:t>
            </a:r>
          </a:p>
        </p:txBody>
      </p:sp>
    </p:spTree>
    <p:extLst>
      <p:ext uri="{BB962C8B-B14F-4D97-AF65-F5344CB8AC3E}">
        <p14:creationId xmlns:p14="http://schemas.microsoft.com/office/powerpoint/2010/main" val="125277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6856" grpId="0" build="p"/>
      <p:bldP spid="84685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Bags of features for object recognition</a:t>
            </a:r>
          </a:p>
        </p:txBody>
      </p:sp>
      <p:sp>
        <p:nvSpPr>
          <p:cNvPr id="15363" name="Text Box 4"/>
          <p:cNvSpPr txBox="1">
            <a:spLocks noChangeArrowheads="1"/>
          </p:cNvSpPr>
          <p:nvPr/>
        </p:nvSpPr>
        <p:spPr bwMode="auto">
          <a:xfrm>
            <a:off x="3317875" y="1600200"/>
            <a:ext cx="2473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Caltech6 dataset</a:t>
            </a:r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0" y="2286000"/>
            <a:ext cx="9144000" cy="365283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5365" name="Picture 10" descr="caltech_comparison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3240088"/>
            <a:ext cx="8824912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11" descr="cheetah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2347913"/>
            <a:ext cx="1320800" cy="850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12" descr="image_005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347913"/>
            <a:ext cx="1339850" cy="850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13" descr="image_000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838" y="2347913"/>
            <a:ext cx="1363662" cy="850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9" name="Picture 14" descr="image_030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2347913"/>
            <a:ext cx="1354137" cy="850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5" descr="image_002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988" y="2347913"/>
            <a:ext cx="1363662" cy="850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1" name="Picture 16" descr="106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2343150"/>
            <a:ext cx="1362075" cy="85248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72" name="Rectangle 17"/>
          <p:cNvSpPr>
            <a:spLocks noChangeArrowheads="1"/>
          </p:cNvSpPr>
          <p:nvPr/>
        </p:nvSpPr>
        <p:spPr bwMode="auto">
          <a:xfrm>
            <a:off x="1676400" y="3352800"/>
            <a:ext cx="71628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5373" name="Text Box 9"/>
          <p:cNvSpPr txBox="1">
            <a:spLocks noChangeArrowheads="1"/>
          </p:cNvSpPr>
          <p:nvPr/>
        </p:nvSpPr>
        <p:spPr bwMode="auto">
          <a:xfrm>
            <a:off x="1981200" y="3276600"/>
            <a:ext cx="1641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>
                <a:solidFill>
                  <a:srgbClr val="FF0000"/>
                </a:solidFill>
              </a:rPr>
              <a:t>bag of features</a:t>
            </a:r>
          </a:p>
        </p:txBody>
      </p:sp>
      <p:sp>
        <p:nvSpPr>
          <p:cNvPr id="15374" name="Text Box 7"/>
          <p:cNvSpPr txBox="1">
            <a:spLocks noChangeArrowheads="1"/>
          </p:cNvSpPr>
          <p:nvPr/>
        </p:nvSpPr>
        <p:spPr bwMode="auto">
          <a:xfrm>
            <a:off x="4416425" y="3276600"/>
            <a:ext cx="1641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>
                <a:solidFill>
                  <a:srgbClr val="FF0000"/>
                </a:solidFill>
              </a:rPr>
              <a:t>bag of features</a:t>
            </a:r>
          </a:p>
        </p:txBody>
      </p:sp>
      <p:sp>
        <p:nvSpPr>
          <p:cNvPr id="15375" name="Text Box 8"/>
          <p:cNvSpPr txBox="1">
            <a:spLocks noChangeArrowheads="1"/>
          </p:cNvSpPr>
          <p:nvPr/>
        </p:nvSpPr>
        <p:spPr bwMode="auto">
          <a:xfrm>
            <a:off x="6477000" y="3276600"/>
            <a:ext cx="24304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>
                <a:solidFill>
                  <a:srgbClr val="FF0000"/>
                </a:solidFill>
              </a:rPr>
              <a:t>Parts-and-shape model</a:t>
            </a:r>
          </a:p>
        </p:txBody>
      </p:sp>
    </p:spTree>
    <p:extLst>
      <p:ext uri="{BB962C8B-B14F-4D97-AF65-F5344CB8AC3E}">
        <p14:creationId xmlns:p14="http://schemas.microsoft.com/office/powerpoint/2010/main" val="366758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Bag of features: outline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05797" y="1776412"/>
            <a:ext cx="7886700" cy="4351338"/>
          </a:xfrm>
        </p:spPr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altLang="en-US" dirty="0" smtClean="0"/>
              <a:t>Extract features</a:t>
            </a:r>
          </a:p>
        </p:txBody>
      </p:sp>
      <p:grpSp>
        <p:nvGrpSpPr>
          <p:cNvPr id="16388" name="Group 54"/>
          <p:cNvGrpSpPr>
            <a:grpSpLocks/>
          </p:cNvGrpSpPr>
          <p:nvPr/>
        </p:nvGrpSpPr>
        <p:grpSpPr bwMode="auto">
          <a:xfrm>
            <a:off x="609600" y="2514600"/>
            <a:ext cx="1547813" cy="2000250"/>
            <a:chOff x="288" y="2928"/>
            <a:chExt cx="864" cy="1116"/>
          </a:xfrm>
        </p:grpSpPr>
        <p:pic>
          <p:nvPicPr>
            <p:cNvPr id="16405" name="Picture 55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720" y="3216"/>
              <a:ext cx="288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6" name="Picture 56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91" t="4288" r="29535" b="88853"/>
            <a:stretch>
              <a:fillRect/>
            </a:stretch>
          </p:blipFill>
          <p:spPr bwMode="auto">
            <a:xfrm>
              <a:off x="864" y="3504"/>
              <a:ext cx="288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7" name="Picture 57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62" t="14577" r="31876" b="79422"/>
            <a:stretch>
              <a:fillRect/>
            </a:stretch>
          </p:blipFill>
          <p:spPr bwMode="auto">
            <a:xfrm>
              <a:off x="384" y="3504"/>
              <a:ext cx="28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8" name="Picture 58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62" t="27437" r="31876" b="67418"/>
            <a:stretch>
              <a:fillRect/>
            </a:stretch>
          </p:blipFill>
          <p:spPr bwMode="auto">
            <a:xfrm>
              <a:off x="288" y="3216"/>
              <a:ext cx="28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9" name="Picture 59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32" t="23151" r="31876" b="71706"/>
            <a:stretch>
              <a:fillRect/>
            </a:stretch>
          </p:blipFill>
          <p:spPr bwMode="auto">
            <a:xfrm>
              <a:off x="624" y="2928"/>
              <a:ext cx="288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10" name="Picture 60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768" y="3792"/>
              <a:ext cx="36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389" name="Group 61"/>
          <p:cNvGrpSpPr>
            <a:grpSpLocks/>
          </p:cNvGrpSpPr>
          <p:nvPr/>
        </p:nvGrpSpPr>
        <p:grpSpPr bwMode="auto">
          <a:xfrm>
            <a:off x="3352800" y="2667000"/>
            <a:ext cx="2078038" cy="1809750"/>
            <a:chOff x="2243" y="2924"/>
            <a:chExt cx="1309" cy="1140"/>
          </a:xfrm>
        </p:grpSpPr>
        <p:pic>
          <p:nvPicPr>
            <p:cNvPr id="16399" name="Picture 62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00" t="75458"/>
            <a:stretch>
              <a:fillRect/>
            </a:stretch>
          </p:blipFill>
          <p:spPr bwMode="auto">
            <a:xfrm>
              <a:off x="2243" y="3456"/>
              <a:ext cx="493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0" name="Picture 63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01" t="49956" r="42499" b="16507"/>
            <a:stretch>
              <a:fillRect/>
            </a:stretch>
          </p:blipFill>
          <p:spPr bwMode="auto">
            <a:xfrm>
              <a:off x="3194" y="3556"/>
              <a:ext cx="358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1" name="Picture 64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88" r="60001"/>
            <a:stretch>
              <a:fillRect/>
            </a:stretch>
          </p:blipFill>
          <p:spPr bwMode="auto">
            <a:xfrm>
              <a:off x="2490" y="2924"/>
              <a:ext cx="438" cy="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2" name="Picture 65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00" t="20612" r="22501" b="37468"/>
            <a:stretch>
              <a:fillRect/>
            </a:stretch>
          </p:blipFill>
          <p:spPr bwMode="auto">
            <a:xfrm>
              <a:off x="3029" y="3118"/>
              <a:ext cx="493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3" name="Picture 66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2756" y="3556"/>
              <a:ext cx="325" cy="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4" name="Picture 67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5" t="2991" r="21428" b="71085"/>
            <a:stretch>
              <a:fillRect/>
            </a:stretch>
          </p:blipFill>
          <p:spPr bwMode="auto">
            <a:xfrm>
              <a:off x="3198" y="3698"/>
              <a:ext cx="253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390" name="Group 68"/>
          <p:cNvGrpSpPr>
            <a:grpSpLocks/>
          </p:cNvGrpSpPr>
          <p:nvPr/>
        </p:nvGrpSpPr>
        <p:grpSpPr bwMode="auto">
          <a:xfrm>
            <a:off x="6738938" y="2651125"/>
            <a:ext cx="2024062" cy="1704975"/>
            <a:chOff x="4416" y="3072"/>
            <a:chExt cx="1035" cy="872"/>
          </a:xfrm>
        </p:grpSpPr>
        <p:pic>
          <p:nvPicPr>
            <p:cNvPr id="16394" name="Picture 69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86" b="52684"/>
            <a:stretch>
              <a:fillRect/>
            </a:stretch>
          </p:blipFill>
          <p:spPr bwMode="auto">
            <a:xfrm>
              <a:off x="4752" y="3600"/>
              <a:ext cx="377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5" name="Picture 70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55" b="26286"/>
            <a:stretch>
              <a:fillRect/>
            </a:stretch>
          </p:blipFill>
          <p:spPr bwMode="auto">
            <a:xfrm>
              <a:off x="5040" y="3360"/>
              <a:ext cx="41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6" name="Picture 71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4560" y="3408"/>
              <a:ext cx="446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7" name="Picture 72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44" t="49945" r="-523" b="18510"/>
            <a:stretch>
              <a:fillRect/>
            </a:stretch>
          </p:blipFill>
          <p:spPr bwMode="auto">
            <a:xfrm>
              <a:off x="4416" y="3456"/>
              <a:ext cx="211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8" name="Picture 73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544" b="47426"/>
            <a:stretch>
              <a:fillRect/>
            </a:stretch>
          </p:blipFill>
          <p:spPr bwMode="auto">
            <a:xfrm>
              <a:off x="4608" y="3072"/>
              <a:ext cx="48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391" name="Rectangle 74"/>
          <p:cNvSpPr>
            <a:spLocks noChangeArrowheads="1"/>
          </p:cNvSpPr>
          <p:nvPr/>
        </p:nvSpPr>
        <p:spPr bwMode="auto">
          <a:xfrm>
            <a:off x="304800" y="2362200"/>
            <a:ext cx="2133600" cy="2362200"/>
          </a:xfrm>
          <a:prstGeom prst="rect">
            <a:avLst/>
          </a:prstGeom>
          <a:noFill/>
          <a:ln w="38100">
            <a:solidFill>
              <a:srgbClr val="864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392" name="Rectangle 75"/>
          <p:cNvSpPr>
            <a:spLocks noChangeArrowheads="1"/>
          </p:cNvSpPr>
          <p:nvPr/>
        </p:nvSpPr>
        <p:spPr bwMode="auto">
          <a:xfrm>
            <a:off x="3200400" y="2362200"/>
            <a:ext cx="2438400" cy="2362200"/>
          </a:xfrm>
          <a:prstGeom prst="rect">
            <a:avLst/>
          </a:prstGeom>
          <a:noFill/>
          <a:ln w="38100">
            <a:solidFill>
              <a:srgbClr val="864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393" name="Rectangle 76"/>
          <p:cNvSpPr>
            <a:spLocks noChangeArrowheads="1"/>
          </p:cNvSpPr>
          <p:nvPr/>
        </p:nvSpPr>
        <p:spPr bwMode="auto">
          <a:xfrm>
            <a:off x="6400800" y="2362200"/>
            <a:ext cx="2438400" cy="2362200"/>
          </a:xfrm>
          <a:prstGeom prst="rect">
            <a:avLst/>
          </a:prstGeom>
          <a:noFill/>
          <a:ln w="38100">
            <a:solidFill>
              <a:srgbClr val="864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07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Bag of features: outline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altLang="en-US" smtClean="0"/>
              <a:t>Extract features</a:t>
            </a:r>
          </a:p>
          <a:p>
            <a:pPr marL="533400" indent="-533400">
              <a:buFontTx/>
              <a:buAutoNum type="arabicPeriod"/>
            </a:pPr>
            <a:r>
              <a:rPr lang="en-US" altLang="en-US" smtClean="0"/>
              <a:t>Learn “visual vocabulary”</a:t>
            </a:r>
          </a:p>
          <a:p>
            <a:pPr marL="533400" indent="-533400"/>
            <a:endParaRPr lang="en-US" altLang="en-US" smtClean="0"/>
          </a:p>
        </p:txBody>
      </p:sp>
      <p:grpSp>
        <p:nvGrpSpPr>
          <p:cNvPr id="17412" name="Group 4"/>
          <p:cNvGrpSpPr>
            <a:grpSpLocks/>
          </p:cNvGrpSpPr>
          <p:nvPr/>
        </p:nvGrpSpPr>
        <p:grpSpPr bwMode="auto">
          <a:xfrm>
            <a:off x="1828800" y="2763838"/>
            <a:ext cx="5029200" cy="817562"/>
            <a:chOff x="96" y="96"/>
            <a:chExt cx="5616" cy="912"/>
          </a:xfrm>
        </p:grpSpPr>
        <p:sp>
          <p:nvSpPr>
            <p:cNvPr id="17413" name="Rectangle 5"/>
            <p:cNvSpPr>
              <a:spLocks noChangeArrowheads="1"/>
            </p:cNvSpPr>
            <p:nvPr/>
          </p:nvSpPr>
          <p:spPr bwMode="auto">
            <a:xfrm>
              <a:off x="96" y="96"/>
              <a:ext cx="5616" cy="912"/>
            </a:xfrm>
            <a:prstGeom prst="rect">
              <a:avLst/>
            </a:prstGeom>
            <a:solidFill>
              <a:srgbClr val="FFE4C9"/>
            </a:solidFill>
            <a:ln w="38100">
              <a:solidFill>
                <a:srgbClr val="8643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17414" name="Picture 6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240" y="624"/>
              <a:ext cx="38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5" name="Picture 7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91" t="4288" r="29535" b="88853"/>
            <a:stretch>
              <a:fillRect/>
            </a:stretch>
          </p:blipFill>
          <p:spPr bwMode="auto">
            <a:xfrm>
              <a:off x="4800" y="576"/>
              <a:ext cx="384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6" name="Picture 8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62" t="14577" r="31876" b="79422"/>
            <a:stretch>
              <a:fillRect/>
            </a:stretch>
          </p:blipFill>
          <p:spPr bwMode="auto">
            <a:xfrm>
              <a:off x="240" y="192"/>
              <a:ext cx="38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7" name="Picture 9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62" t="27437" r="31876" b="67418"/>
            <a:stretch>
              <a:fillRect/>
            </a:stretch>
          </p:blipFill>
          <p:spPr bwMode="auto">
            <a:xfrm>
              <a:off x="3600" y="576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8" name="Picture 10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32" t="23151" r="31876" b="71706"/>
            <a:stretch>
              <a:fillRect/>
            </a:stretch>
          </p:blipFill>
          <p:spPr bwMode="auto">
            <a:xfrm>
              <a:off x="1104" y="247"/>
              <a:ext cx="384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9" name="Picture 11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2640" y="240"/>
              <a:ext cx="48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0" name="Picture 12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00" t="75458"/>
            <a:stretch>
              <a:fillRect/>
            </a:stretch>
          </p:blipFill>
          <p:spPr bwMode="auto">
            <a:xfrm>
              <a:off x="1104" y="672"/>
              <a:ext cx="432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1" name="Picture 13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01" t="49956" r="42499" b="16507"/>
            <a:stretch>
              <a:fillRect/>
            </a:stretch>
          </p:blipFill>
          <p:spPr bwMode="auto">
            <a:xfrm>
              <a:off x="5328" y="576"/>
              <a:ext cx="314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2" name="Picture 14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4512" y="240"/>
              <a:ext cx="285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3" name="Picture 15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88" r="60001"/>
            <a:stretch>
              <a:fillRect/>
            </a:stretch>
          </p:blipFill>
          <p:spPr bwMode="auto">
            <a:xfrm>
              <a:off x="2160" y="242"/>
              <a:ext cx="384" cy="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4" name="Picture 16" descr="bicycl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00" t="20612" r="22501" b="37468"/>
            <a:stretch>
              <a:fillRect/>
            </a:stretch>
          </p:blipFill>
          <p:spPr bwMode="auto">
            <a:xfrm>
              <a:off x="3600" y="240"/>
              <a:ext cx="432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5" name="Picture 17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5" t="2991" r="21428" b="71085"/>
            <a:stretch>
              <a:fillRect/>
            </a:stretch>
          </p:blipFill>
          <p:spPr bwMode="auto">
            <a:xfrm>
              <a:off x="3198" y="288"/>
              <a:ext cx="354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6" name="Picture 18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86" b="52684"/>
            <a:stretch>
              <a:fillRect/>
            </a:stretch>
          </p:blipFill>
          <p:spPr bwMode="auto">
            <a:xfrm>
              <a:off x="4080" y="288"/>
              <a:ext cx="528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7" name="Picture 19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55" b="26286"/>
            <a:stretch>
              <a:fillRect/>
            </a:stretch>
          </p:blipFill>
          <p:spPr bwMode="auto">
            <a:xfrm>
              <a:off x="1584" y="384"/>
              <a:ext cx="576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8" name="Picture 20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2400" y="672"/>
              <a:ext cx="62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9" name="Picture 21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44" t="49945" r="-523" b="18510"/>
            <a:stretch>
              <a:fillRect/>
            </a:stretch>
          </p:blipFill>
          <p:spPr bwMode="auto">
            <a:xfrm>
              <a:off x="720" y="336"/>
              <a:ext cx="296" cy="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30" name="Picture 22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544" b="47426"/>
            <a:stretch>
              <a:fillRect/>
            </a:stretch>
          </p:blipFill>
          <p:spPr bwMode="auto">
            <a:xfrm>
              <a:off x="4896" y="190"/>
              <a:ext cx="672" cy="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381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Bag of features: outline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altLang="en-US" smtClean="0"/>
              <a:t>Extract features</a:t>
            </a:r>
          </a:p>
          <a:p>
            <a:pPr marL="533400" indent="-533400">
              <a:buFontTx/>
              <a:buAutoNum type="arabicPeriod"/>
            </a:pPr>
            <a:r>
              <a:rPr lang="en-US" altLang="en-US" smtClean="0"/>
              <a:t>Learn “visual vocabulary”</a:t>
            </a:r>
          </a:p>
          <a:p>
            <a:pPr marL="533400" indent="-533400">
              <a:buFontTx/>
              <a:buAutoNum type="arabicPeriod"/>
            </a:pPr>
            <a:r>
              <a:rPr lang="en-US" altLang="en-US" smtClean="0"/>
              <a:t>Quantize features using visual vocabulary </a:t>
            </a:r>
          </a:p>
        </p:txBody>
      </p:sp>
    </p:spTree>
    <p:extLst>
      <p:ext uri="{BB962C8B-B14F-4D97-AF65-F5344CB8AC3E}">
        <p14:creationId xmlns:p14="http://schemas.microsoft.com/office/powerpoint/2010/main" val="359930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Bag of features: outline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altLang="en-US" smtClean="0"/>
              <a:t>Extract features</a:t>
            </a:r>
          </a:p>
          <a:p>
            <a:pPr marL="533400" indent="-533400">
              <a:buFontTx/>
              <a:buAutoNum type="arabicPeriod"/>
            </a:pPr>
            <a:r>
              <a:rPr lang="en-US" altLang="en-US" smtClean="0"/>
              <a:t>Learn “visual vocabulary”</a:t>
            </a:r>
          </a:p>
          <a:p>
            <a:pPr marL="533400" indent="-533400">
              <a:buFontTx/>
              <a:buAutoNum type="arabicPeriod"/>
            </a:pPr>
            <a:r>
              <a:rPr lang="en-US" altLang="en-US" smtClean="0"/>
              <a:t>Quantize features using visual vocabulary </a:t>
            </a:r>
          </a:p>
          <a:p>
            <a:pPr marL="533400" indent="-533400">
              <a:buFontTx/>
              <a:buAutoNum type="arabicPeriod"/>
            </a:pPr>
            <a:r>
              <a:rPr lang="en-US" altLang="en-US" smtClean="0"/>
              <a:t>Represent images by frequencies of </a:t>
            </a:r>
            <a:br>
              <a:rPr lang="en-US" altLang="en-US" smtClean="0"/>
            </a:br>
            <a:r>
              <a:rPr lang="en-US" altLang="en-US" smtClean="0"/>
              <a:t>“visual words” </a:t>
            </a:r>
          </a:p>
        </p:txBody>
      </p:sp>
      <p:grpSp>
        <p:nvGrpSpPr>
          <p:cNvPr id="19460" name="Group 4"/>
          <p:cNvGrpSpPr>
            <a:grpSpLocks/>
          </p:cNvGrpSpPr>
          <p:nvPr/>
        </p:nvGrpSpPr>
        <p:grpSpPr bwMode="auto">
          <a:xfrm>
            <a:off x="228600" y="3505200"/>
            <a:ext cx="8763000" cy="2209800"/>
            <a:chOff x="144" y="1776"/>
            <a:chExt cx="5520" cy="1392"/>
          </a:xfrm>
        </p:grpSpPr>
        <p:sp>
          <p:nvSpPr>
            <p:cNvPr id="19461" name="Rectangle 5"/>
            <p:cNvSpPr>
              <a:spLocks noChangeArrowheads="1"/>
            </p:cNvSpPr>
            <p:nvPr/>
          </p:nvSpPr>
          <p:spPr bwMode="auto">
            <a:xfrm>
              <a:off x="4944" y="1776"/>
              <a:ext cx="96" cy="112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2" name="Rectangle 6"/>
            <p:cNvSpPr>
              <a:spLocks noChangeArrowheads="1"/>
            </p:cNvSpPr>
            <p:nvPr/>
          </p:nvSpPr>
          <p:spPr bwMode="auto">
            <a:xfrm>
              <a:off x="4320" y="2736"/>
              <a:ext cx="96" cy="16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3" name="Rectangle 7"/>
            <p:cNvSpPr>
              <a:spLocks noChangeArrowheads="1"/>
            </p:cNvSpPr>
            <p:nvPr/>
          </p:nvSpPr>
          <p:spPr bwMode="auto">
            <a:xfrm>
              <a:off x="4608" y="2592"/>
              <a:ext cx="96" cy="313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4" name="Rectangle 8"/>
            <p:cNvSpPr>
              <a:spLocks noChangeArrowheads="1"/>
            </p:cNvSpPr>
            <p:nvPr/>
          </p:nvSpPr>
          <p:spPr bwMode="auto">
            <a:xfrm>
              <a:off x="5328" y="2736"/>
              <a:ext cx="96" cy="16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5" name="Rectangle 9"/>
            <p:cNvSpPr>
              <a:spLocks noChangeArrowheads="1"/>
            </p:cNvSpPr>
            <p:nvPr/>
          </p:nvSpPr>
          <p:spPr bwMode="auto">
            <a:xfrm>
              <a:off x="2976" y="2832"/>
              <a:ext cx="96" cy="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6" name="Rectangle 10"/>
            <p:cNvSpPr>
              <a:spLocks noChangeArrowheads="1"/>
            </p:cNvSpPr>
            <p:nvPr/>
          </p:nvSpPr>
          <p:spPr bwMode="auto">
            <a:xfrm>
              <a:off x="2400" y="2208"/>
              <a:ext cx="96" cy="72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7" name="Rectangle 11"/>
            <p:cNvSpPr>
              <a:spLocks noChangeArrowheads="1"/>
            </p:cNvSpPr>
            <p:nvPr/>
          </p:nvSpPr>
          <p:spPr bwMode="auto">
            <a:xfrm>
              <a:off x="2688" y="2832"/>
              <a:ext cx="96" cy="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8" name="Rectangle 12"/>
            <p:cNvSpPr>
              <a:spLocks noChangeArrowheads="1"/>
            </p:cNvSpPr>
            <p:nvPr/>
          </p:nvSpPr>
          <p:spPr bwMode="auto">
            <a:xfrm>
              <a:off x="3408" y="2880"/>
              <a:ext cx="96" cy="4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9" name="Rectangle 13"/>
            <p:cNvSpPr>
              <a:spLocks noChangeArrowheads="1"/>
            </p:cNvSpPr>
            <p:nvPr/>
          </p:nvSpPr>
          <p:spPr bwMode="auto">
            <a:xfrm>
              <a:off x="960" y="2809"/>
              <a:ext cx="96" cy="96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70" name="Rectangle 14"/>
            <p:cNvSpPr>
              <a:spLocks noChangeArrowheads="1"/>
            </p:cNvSpPr>
            <p:nvPr/>
          </p:nvSpPr>
          <p:spPr bwMode="auto">
            <a:xfrm>
              <a:off x="384" y="2809"/>
              <a:ext cx="96" cy="96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71" name="Rectangle 15"/>
            <p:cNvSpPr>
              <a:spLocks noChangeArrowheads="1"/>
            </p:cNvSpPr>
            <p:nvPr/>
          </p:nvSpPr>
          <p:spPr bwMode="auto">
            <a:xfrm>
              <a:off x="672" y="1897"/>
              <a:ext cx="96" cy="1008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72" name="Rectangle 16"/>
            <p:cNvSpPr>
              <a:spLocks noChangeArrowheads="1"/>
            </p:cNvSpPr>
            <p:nvPr/>
          </p:nvSpPr>
          <p:spPr bwMode="auto">
            <a:xfrm>
              <a:off x="1392" y="2185"/>
              <a:ext cx="96" cy="720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73" name="Line 17"/>
            <p:cNvSpPr>
              <a:spLocks noChangeShapeType="1"/>
            </p:cNvSpPr>
            <p:nvPr/>
          </p:nvSpPr>
          <p:spPr bwMode="auto">
            <a:xfrm>
              <a:off x="144" y="2905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4" name="Line 18"/>
            <p:cNvSpPr>
              <a:spLocks noChangeShapeType="1"/>
            </p:cNvSpPr>
            <p:nvPr/>
          </p:nvSpPr>
          <p:spPr bwMode="auto">
            <a:xfrm flipV="1">
              <a:off x="144" y="1801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9475" name="Picture 19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1296" y="296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76" name="Picture 20" descr="bicyc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288" y="2953"/>
              <a:ext cx="197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77" name="Picture 21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576" y="295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78" name="Line 22"/>
            <p:cNvSpPr>
              <a:spLocks noChangeShapeType="1"/>
            </p:cNvSpPr>
            <p:nvPr/>
          </p:nvSpPr>
          <p:spPr bwMode="auto">
            <a:xfrm>
              <a:off x="4080" y="2905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9" name="Line 23"/>
            <p:cNvSpPr>
              <a:spLocks noChangeShapeType="1"/>
            </p:cNvSpPr>
            <p:nvPr/>
          </p:nvSpPr>
          <p:spPr bwMode="auto">
            <a:xfrm flipV="1">
              <a:off x="4080" y="1801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0" name="Line 24"/>
            <p:cNvSpPr>
              <a:spLocks noChangeShapeType="1"/>
            </p:cNvSpPr>
            <p:nvPr/>
          </p:nvSpPr>
          <p:spPr bwMode="auto">
            <a:xfrm>
              <a:off x="2160" y="2928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1" name="Line 25"/>
            <p:cNvSpPr>
              <a:spLocks noChangeShapeType="1"/>
            </p:cNvSpPr>
            <p:nvPr/>
          </p:nvSpPr>
          <p:spPr bwMode="auto">
            <a:xfrm flipV="1">
              <a:off x="2160" y="1824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9482" name="Picture 26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864" y="2976"/>
              <a:ext cx="33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3" name="Picture 27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3360" y="296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4" name="Picture 28" descr="bicyc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2304" y="2953"/>
              <a:ext cx="197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5" name="Picture 29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2592" y="2976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6" name="Picture 30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2832" y="2976"/>
              <a:ext cx="33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7" name="Picture 31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5280" y="296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8" name="Picture 32" descr="bicyc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4224" y="2953"/>
              <a:ext cx="197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9" name="Picture 33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4560" y="295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90" name="Picture 34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4848" y="2976"/>
              <a:ext cx="33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442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 descr="t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" t="17174" r="66127" b="47049"/>
          <a:stretch>
            <a:fillRect/>
          </a:stretch>
        </p:blipFill>
        <p:spPr bwMode="auto">
          <a:xfrm>
            <a:off x="4343400" y="26670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483" name="Group 4"/>
          <p:cNvGrpSpPr>
            <a:grpSpLocks/>
          </p:cNvGrpSpPr>
          <p:nvPr/>
        </p:nvGrpSpPr>
        <p:grpSpPr bwMode="auto">
          <a:xfrm>
            <a:off x="4343400" y="2667000"/>
            <a:ext cx="4572000" cy="3429000"/>
            <a:chOff x="2736" y="1680"/>
            <a:chExt cx="2880" cy="2160"/>
          </a:xfrm>
        </p:grpSpPr>
        <p:sp>
          <p:nvSpPr>
            <p:cNvPr id="20486" name="Line 5"/>
            <p:cNvSpPr>
              <a:spLocks noChangeShapeType="1"/>
            </p:cNvSpPr>
            <p:nvPr/>
          </p:nvSpPr>
          <p:spPr bwMode="auto">
            <a:xfrm>
              <a:off x="2976" y="1680"/>
              <a:ext cx="0" cy="2160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87" name="Line 6"/>
            <p:cNvSpPr>
              <a:spLocks noChangeShapeType="1"/>
            </p:cNvSpPr>
            <p:nvPr/>
          </p:nvSpPr>
          <p:spPr bwMode="auto">
            <a:xfrm>
              <a:off x="3216" y="1680"/>
              <a:ext cx="0" cy="2160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88" name="Line 7"/>
            <p:cNvSpPr>
              <a:spLocks noChangeShapeType="1"/>
            </p:cNvSpPr>
            <p:nvPr/>
          </p:nvSpPr>
          <p:spPr bwMode="auto">
            <a:xfrm>
              <a:off x="3456" y="1680"/>
              <a:ext cx="0" cy="2160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89" name="Line 8"/>
            <p:cNvSpPr>
              <a:spLocks noChangeShapeType="1"/>
            </p:cNvSpPr>
            <p:nvPr/>
          </p:nvSpPr>
          <p:spPr bwMode="auto">
            <a:xfrm>
              <a:off x="3696" y="1680"/>
              <a:ext cx="0" cy="2160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0" name="Line 9"/>
            <p:cNvSpPr>
              <a:spLocks noChangeShapeType="1"/>
            </p:cNvSpPr>
            <p:nvPr/>
          </p:nvSpPr>
          <p:spPr bwMode="auto">
            <a:xfrm>
              <a:off x="3936" y="1680"/>
              <a:ext cx="0" cy="2160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1" name="Line 10"/>
            <p:cNvSpPr>
              <a:spLocks noChangeShapeType="1"/>
            </p:cNvSpPr>
            <p:nvPr/>
          </p:nvSpPr>
          <p:spPr bwMode="auto">
            <a:xfrm>
              <a:off x="4176" y="1680"/>
              <a:ext cx="0" cy="2160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2" name="Line 11"/>
            <p:cNvSpPr>
              <a:spLocks noChangeShapeType="1"/>
            </p:cNvSpPr>
            <p:nvPr/>
          </p:nvSpPr>
          <p:spPr bwMode="auto">
            <a:xfrm>
              <a:off x="4416" y="1680"/>
              <a:ext cx="0" cy="2160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3" name="Line 12"/>
            <p:cNvSpPr>
              <a:spLocks noChangeShapeType="1"/>
            </p:cNvSpPr>
            <p:nvPr/>
          </p:nvSpPr>
          <p:spPr bwMode="auto">
            <a:xfrm>
              <a:off x="4656" y="1680"/>
              <a:ext cx="0" cy="2160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4" name="Line 13"/>
            <p:cNvSpPr>
              <a:spLocks noChangeShapeType="1"/>
            </p:cNvSpPr>
            <p:nvPr/>
          </p:nvSpPr>
          <p:spPr bwMode="auto">
            <a:xfrm>
              <a:off x="4896" y="1680"/>
              <a:ext cx="0" cy="2160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5" name="Line 14"/>
            <p:cNvSpPr>
              <a:spLocks noChangeShapeType="1"/>
            </p:cNvSpPr>
            <p:nvPr/>
          </p:nvSpPr>
          <p:spPr bwMode="auto">
            <a:xfrm>
              <a:off x="5136" y="1680"/>
              <a:ext cx="0" cy="2160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6" name="Line 15"/>
            <p:cNvSpPr>
              <a:spLocks noChangeShapeType="1"/>
            </p:cNvSpPr>
            <p:nvPr/>
          </p:nvSpPr>
          <p:spPr bwMode="auto">
            <a:xfrm>
              <a:off x="5376" y="1680"/>
              <a:ext cx="0" cy="2160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7" name="Line 16"/>
            <p:cNvSpPr>
              <a:spLocks noChangeShapeType="1"/>
            </p:cNvSpPr>
            <p:nvPr/>
          </p:nvSpPr>
          <p:spPr bwMode="auto">
            <a:xfrm>
              <a:off x="2736" y="1920"/>
              <a:ext cx="2880" cy="0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8" name="Line 17"/>
            <p:cNvSpPr>
              <a:spLocks noChangeShapeType="1"/>
            </p:cNvSpPr>
            <p:nvPr/>
          </p:nvSpPr>
          <p:spPr bwMode="auto">
            <a:xfrm>
              <a:off x="2736" y="2160"/>
              <a:ext cx="2880" cy="0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9" name="Line 18"/>
            <p:cNvSpPr>
              <a:spLocks noChangeShapeType="1"/>
            </p:cNvSpPr>
            <p:nvPr/>
          </p:nvSpPr>
          <p:spPr bwMode="auto">
            <a:xfrm>
              <a:off x="2736" y="2400"/>
              <a:ext cx="2880" cy="0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0" name="Line 19"/>
            <p:cNvSpPr>
              <a:spLocks noChangeShapeType="1"/>
            </p:cNvSpPr>
            <p:nvPr/>
          </p:nvSpPr>
          <p:spPr bwMode="auto">
            <a:xfrm>
              <a:off x="2736" y="2640"/>
              <a:ext cx="2880" cy="0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1" name="Line 20"/>
            <p:cNvSpPr>
              <a:spLocks noChangeShapeType="1"/>
            </p:cNvSpPr>
            <p:nvPr/>
          </p:nvSpPr>
          <p:spPr bwMode="auto">
            <a:xfrm>
              <a:off x="2736" y="2880"/>
              <a:ext cx="2880" cy="0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2" name="Line 21"/>
            <p:cNvSpPr>
              <a:spLocks noChangeShapeType="1"/>
            </p:cNvSpPr>
            <p:nvPr/>
          </p:nvSpPr>
          <p:spPr bwMode="auto">
            <a:xfrm>
              <a:off x="2736" y="3120"/>
              <a:ext cx="2880" cy="0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3" name="Line 22"/>
            <p:cNvSpPr>
              <a:spLocks noChangeShapeType="1"/>
            </p:cNvSpPr>
            <p:nvPr/>
          </p:nvSpPr>
          <p:spPr bwMode="auto">
            <a:xfrm>
              <a:off x="2736" y="3360"/>
              <a:ext cx="2880" cy="0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4" name="Line 23"/>
            <p:cNvSpPr>
              <a:spLocks noChangeShapeType="1"/>
            </p:cNvSpPr>
            <p:nvPr/>
          </p:nvSpPr>
          <p:spPr bwMode="auto">
            <a:xfrm>
              <a:off x="2736" y="3600"/>
              <a:ext cx="2880" cy="0"/>
            </a:xfrm>
            <a:prstGeom prst="line">
              <a:avLst/>
            </a:prstGeom>
            <a:noFill/>
            <a:ln w="57150">
              <a:solidFill>
                <a:srgbClr val="FCF1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5" name="Line 24"/>
            <p:cNvSpPr>
              <a:spLocks noChangeShapeType="1"/>
            </p:cNvSpPr>
            <p:nvPr/>
          </p:nvSpPr>
          <p:spPr bwMode="auto">
            <a:xfrm>
              <a:off x="2736" y="3840"/>
              <a:ext cx="2880" cy="0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485" name="Rectangl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1. Feature extraction</a:t>
            </a:r>
          </a:p>
        </p:txBody>
      </p:sp>
      <p:sp>
        <p:nvSpPr>
          <p:cNvPr id="20484" name="Rectangle 2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en-US" sz="2400" dirty="0" smtClean="0"/>
              <a:t>Regular grid</a:t>
            </a:r>
          </a:p>
          <a:p>
            <a:pPr lvl="1"/>
            <a:r>
              <a:rPr lang="en-US" altLang="en-US" sz="1800" dirty="0" smtClean="0"/>
              <a:t>Vogel &amp; Schiele, 2003</a:t>
            </a:r>
          </a:p>
          <a:p>
            <a:pPr lvl="1"/>
            <a:endParaRPr lang="en-US" altLang="en-US" sz="1800" dirty="0" smtClean="0"/>
          </a:p>
          <a:p>
            <a:pPr lvl="1"/>
            <a:r>
              <a:rPr lang="en-US" altLang="en-US" sz="1800" dirty="0" err="1" smtClean="0"/>
              <a:t>Fei-Fei</a:t>
            </a:r>
            <a:r>
              <a:rPr lang="en-US" altLang="en-US" sz="1800" dirty="0" smtClean="0"/>
              <a:t> &amp; </a:t>
            </a:r>
            <a:r>
              <a:rPr lang="en-US" altLang="en-US" sz="1800" dirty="0" err="1" smtClean="0"/>
              <a:t>Perona</a:t>
            </a:r>
            <a:r>
              <a:rPr lang="en-US" altLang="en-US" sz="1800" dirty="0" smtClean="0"/>
              <a:t>, 2005</a:t>
            </a:r>
          </a:p>
          <a:p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20252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t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" t="17174" r="66127" b="47049"/>
          <a:stretch>
            <a:fillRect/>
          </a:stretch>
        </p:blipFill>
        <p:spPr bwMode="auto">
          <a:xfrm>
            <a:off x="4343400" y="26670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9380" name="Picture 4" descr="t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17" t="15742" r="4668" b="44186"/>
          <a:stretch>
            <a:fillRect/>
          </a:stretch>
        </p:blipFill>
        <p:spPr bwMode="auto">
          <a:xfrm>
            <a:off x="4343400" y="2590800"/>
            <a:ext cx="4572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1. Feature extraction</a:t>
            </a:r>
          </a:p>
        </p:txBody>
      </p:sp>
      <p:sp>
        <p:nvSpPr>
          <p:cNvPr id="21508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en-US" sz="2400" smtClean="0"/>
              <a:t>Regular grid</a:t>
            </a:r>
          </a:p>
          <a:p>
            <a:pPr lvl="1"/>
            <a:r>
              <a:rPr lang="en-US" altLang="en-US" sz="1800" smtClean="0"/>
              <a:t>Vogel &amp; Schiele, 2003</a:t>
            </a:r>
          </a:p>
          <a:p>
            <a:pPr lvl="1"/>
            <a:r>
              <a:rPr lang="en-US" altLang="en-US" sz="1800" smtClean="0"/>
              <a:t>Fei-Fei &amp; Perona, 2005</a:t>
            </a:r>
          </a:p>
          <a:p>
            <a:r>
              <a:rPr lang="en-US" altLang="en-US" sz="2400" smtClean="0"/>
              <a:t>Interest point detector</a:t>
            </a:r>
          </a:p>
          <a:p>
            <a:pPr lvl="1"/>
            <a:r>
              <a:rPr lang="en-US" altLang="en-US" sz="1800" smtClean="0"/>
              <a:t>Csurka et al. 2004</a:t>
            </a:r>
          </a:p>
          <a:p>
            <a:pPr lvl="1"/>
            <a:r>
              <a:rPr lang="en-US" altLang="en-US" sz="1800" smtClean="0"/>
              <a:t>Fei-Fei &amp; Perona, 2005</a:t>
            </a:r>
          </a:p>
          <a:p>
            <a:pPr lvl="1"/>
            <a:r>
              <a:rPr lang="en-US" altLang="en-US" sz="1800" smtClean="0"/>
              <a:t>Sivic et al. 2005</a:t>
            </a:r>
          </a:p>
        </p:txBody>
      </p:sp>
    </p:spTree>
    <p:extLst>
      <p:ext uri="{BB962C8B-B14F-4D97-AF65-F5344CB8AC3E}">
        <p14:creationId xmlns:p14="http://schemas.microsoft.com/office/powerpoint/2010/main" val="62568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1. Feature extraction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smtClean="0"/>
              <a:t>Regular grid</a:t>
            </a:r>
          </a:p>
          <a:p>
            <a:pPr lvl="1"/>
            <a:r>
              <a:rPr lang="en-US" altLang="en-US" sz="1800" smtClean="0"/>
              <a:t>Vogel &amp; Schiele, 2003</a:t>
            </a:r>
          </a:p>
          <a:p>
            <a:pPr lvl="1"/>
            <a:r>
              <a:rPr lang="en-US" altLang="en-US" sz="1800" smtClean="0"/>
              <a:t>Fei-Fei &amp; Perona, 2005</a:t>
            </a:r>
          </a:p>
          <a:p>
            <a:r>
              <a:rPr lang="en-US" altLang="en-US" sz="2400" smtClean="0"/>
              <a:t>Interest point detector</a:t>
            </a:r>
          </a:p>
          <a:p>
            <a:pPr lvl="1"/>
            <a:r>
              <a:rPr lang="en-US" altLang="en-US" sz="1800" smtClean="0"/>
              <a:t>Csurka et al. 2004</a:t>
            </a:r>
          </a:p>
          <a:p>
            <a:pPr lvl="1"/>
            <a:r>
              <a:rPr lang="en-US" altLang="en-US" sz="1800" smtClean="0"/>
              <a:t>Fei-Fei &amp; Perona, 2005</a:t>
            </a:r>
          </a:p>
          <a:p>
            <a:pPr lvl="1"/>
            <a:r>
              <a:rPr lang="en-US" altLang="en-US" sz="1800" smtClean="0"/>
              <a:t>Sivic et al. 2005</a:t>
            </a:r>
          </a:p>
          <a:p>
            <a:r>
              <a:rPr lang="en-US" altLang="en-US" sz="2400" smtClean="0"/>
              <a:t>Other methods</a:t>
            </a:r>
          </a:p>
          <a:p>
            <a:pPr lvl="1"/>
            <a:r>
              <a:rPr lang="en-US" altLang="en-US" sz="1800" smtClean="0"/>
              <a:t>Random sampling (Vidal-Naquet &amp; Ullman, 2002)</a:t>
            </a:r>
          </a:p>
          <a:p>
            <a:pPr lvl="1"/>
            <a:r>
              <a:rPr lang="en-US" altLang="en-US" sz="1800" smtClean="0"/>
              <a:t>Segmentation-based patches (Barnard et al. 2003)</a:t>
            </a:r>
          </a:p>
        </p:txBody>
      </p:sp>
    </p:spTree>
    <p:extLst>
      <p:ext uri="{BB962C8B-B14F-4D97-AF65-F5344CB8AC3E}">
        <p14:creationId xmlns:p14="http://schemas.microsoft.com/office/powerpoint/2010/main" val="196563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Lecture 38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Texture</a:t>
            </a:r>
          </a:p>
          <a:p>
            <a:endParaRPr lang="en-US" dirty="0"/>
          </a:p>
          <a:p>
            <a:r>
              <a:rPr lang="en-US" dirty="0" smtClean="0"/>
              <a:t> Histogram based Feature</a:t>
            </a:r>
          </a:p>
          <a:p>
            <a:endParaRPr lang="en-US" dirty="0"/>
          </a:p>
          <a:p>
            <a:r>
              <a:rPr lang="en-US" dirty="0" smtClean="0"/>
              <a:t> BOVW</a:t>
            </a:r>
          </a:p>
          <a:p>
            <a:endParaRPr lang="en-GB" dirty="0"/>
          </a:p>
          <a:p>
            <a:r>
              <a:rPr lang="en-GB" smtClean="0"/>
              <a:t> VLAD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0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3" descr="133125_ell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613" y="1690689"/>
            <a:ext cx="3790950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Line 4"/>
          <p:cNvSpPr>
            <a:spLocks noChangeShapeType="1"/>
          </p:cNvSpPr>
          <p:nvPr/>
        </p:nvSpPr>
        <p:spPr bwMode="auto">
          <a:xfrm flipH="1" flipV="1">
            <a:off x="4291013" y="2376489"/>
            <a:ext cx="2438400" cy="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556" name="Picture 5" descr="133125_n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42" r="49472"/>
          <a:stretch>
            <a:fillRect/>
          </a:stretch>
        </p:blipFill>
        <p:spPr bwMode="auto">
          <a:xfrm>
            <a:off x="2995613" y="1919289"/>
            <a:ext cx="1158875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557" name="Group 6"/>
          <p:cNvGrpSpPr>
            <a:grpSpLocks/>
          </p:cNvGrpSpPr>
          <p:nvPr/>
        </p:nvGrpSpPr>
        <p:grpSpPr bwMode="auto">
          <a:xfrm>
            <a:off x="1090613" y="1909764"/>
            <a:ext cx="555625" cy="1000125"/>
            <a:chOff x="2532" y="1542"/>
            <a:chExt cx="184" cy="332"/>
          </a:xfrm>
        </p:grpSpPr>
        <p:sp>
          <p:nvSpPr>
            <p:cNvPr id="23564" name="AutoShape 7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565" name="Line 8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566" name="Line 9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567" name="Line 10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568" name="Line 11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569" name="Line 12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3558" name="Line 13"/>
          <p:cNvSpPr>
            <a:spLocks noChangeShapeType="1"/>
          </p:cNvSpPr>
          <p:nvPr/>
        </p:nvSpPr>
        <p:spPr bwMode="auto">
          <a:xfrm flipV="1">
            <a:off x="1852613" y="2376489"/>
            <a:ext cx="838200" cy="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 type="triangl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9" name="Text Box 14"/>
          <p:cNvSpPr txBox="1">
            <a:spLocks noChangeArrowheads="1"/>
          </p:cNvSpPr>
          <p:nvPr/>
        </p:nvSpPr>
        <p:spPr bwMode="auto">
          <a:xfrm>
            <a:off x="2755901" y="3216277"/>
            <a:ext cx="17637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cs-CZ" altLang="en-US" sz="1800" b="1">
                <a:solidFill>
                  <a:srgbClr val="0000CC"/>
                </a:solidFill>
              </a:rPr>
              <a:t>Normalize patch</a:t>
            </a:r>
            <a:endParaRPr lang="en-US" altLang="en-US" sz="1800" b="1">
              <a:solidFill>
                <a:srgbClr val="0000CC"/>
              </a:solidFill>
            </a:endParaRPr>
          </a:p>
        </p:txBody>
      </p:sp>
      <p:sp>
        <p:nvSpPr>
          <p:cNvPr id="23560" name="Text Box 15"/>
          <p:cNvSpPr txBox="1">
            <a:spLocks noChangeArrowheads="1"/>
          </p:cNvSpPr>
          <p:nvPr/>
        </p:nvSpPr>
        <p:spPr bwMode="auto">
          <a:xfrm>
            <a:off x="4921251" y="4235452"/>
            <a:ext cx="3851275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cs-CZ" altLang="en-US" sz="2000">
                <a:solidFill>
                  <a:srgbClr val="0000CC"/>
                </a:solidFill>
              </a:rPr>
              <a:t>Detect patches</a:t>
            </a:r>
            <a:endParaRPr lang="en-GB" altLang="en-US" sz="2000">
              <a:solidFill>
                <a:srgbClr val="0000CC"/>
              </a:solidFill>
            </a:endParaRPr>
          </a:p>
          <a:p>
            <a:pPr>
              <a:spcBef>
                <a:spcPct val="50000"/>
              </a:spcBef>
            </a:pPr>
            <a:r>
              <a:rPr lang="en-GB" altLang="en-US" sz="1400">
                <a:solidFill>
                  <a:srgbClr val="0000CC"/>
                </a:solidFill>
              </a:rPr>
              <a:t>[Mikojaczyk and Schmid ’02]</a:t>
            </a:r>
          </a:p>
          <a:p>
            <a:pPr>
              <a:spcBef>
                <a:spcPct val="50000"/>
              </a:spcBef>
            </a:pPr>
            <a:r>
              <a:rPr lang="en-GB" altLang="en-US" sz="1400">
                <a:solidFill>
                  <a:srgbClr val="0000CC"/>
                </a:solidFill>
              </a:rPr>
              <a:t>[Mata, Chum, Urban &amp; Pajdla, ’02] </a:t>
            </a:r>
          </a:p>
          <a:p>
            <a:pPr>
              <a:spcBef>
                <a:spcPct val="50000"/>
              </a:spcBef>
            </a:pPr>
            <a:r>
              <a:rPr lang="en-GB" altLang="en-US" sz="1400">
                <a:solidFill>
                  <a:srgbClr val="0000CC"/>
                </a:solidFill>
              </a:rPr>
              <a:t>[Sivic &amp; Zisserman, ’03]</a:t>
            </a:r>
            <a:endParaRPr lang="en-US" altLang="en-US" sz="1400">
              <a:solidFill>
                <a:srgbClr val="0000CC"/>
              </a:solidFill>
            </a:endParaRPr>
          </a:p>
        </p:txBody>
      </p:sp>
      <p:sp>
        <p:nvSpPr>
          <p:cNvPr id="23561" name="Text Box 16"/>
          <p:cNvSpPr txBox="1">
            <a:spLocks noChangeArrowheads="1"/>
          </p:cNvSpPr>
          <p:nvPr/>
        </p:nvSpPr>
        <p:spPr bwMode="auto">
          <a:xfrm>
            <a:off x="557213" y="2986089"/>
            <a:ext cx="1562100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cs-CZ" altLang="en-US" sz="1800" b="1">
                <a:solidFill>
                  <a:srgbClr val="0000CC"/>
                </a:solidFill>
              </a:rPr>
              <a:t>Compute </a:t>
            </a:r>
            <a:r>
              <a:rPr lang="en-GB" altLang="en-US" sz="1800" b="1">
                <a:solidFill>
                  <a:srgbClr val="0000CC"/>
                </a:solidFill>
              </a:rPr>
              <a:t>SIFT </a:t>
            </a:r>
            <a:r>
              <a:rPr lang="cs-CZ" altLang="en-US" sz="1800" b="1">
                <a:solidFill>
                  <a:srgbClr val="0000CC"/>
                </a:solidFill>
              </a:rPr>
              <a:t>descriptor</a:t>
            </a:r>
            <a:endParaRPr lang="en-GB" altLang="en-US" sz="1800" b="1">
              <a:solidFill>
                <a:srgbClr val="0000CC"/>
              </a:solidFill>
            </a:endParaRPr>
          </a:p>
          <a:p>
            <a:pPr>
              <a:spcBef>
                <a:spcPct val="50000"/>
              </a:spcBef>
            </a:pPr>
            <a:r>
              <a:rPr lang="en-GB" altLang="en-US" sz="1400">
                <a:solidFill>
                  <a:srgbClr val="0000CC"/>
                </a:solidFill>
              </a:rPr>
              <a:t>      [Lowe’99]</a:t>
            </a:r>
            <a:endParaRPr lang="en-US" altLang="en-US" sz="1400">
              <a:solidFill>
                <a:srgbClr val="0000CC"/>
              </a:solidFill>
            </a:endParaRPr>
          </a:p>
        </p:txBody>
      </p:sp>
      <p:sp>
        <p:nvSpPr>
          <p:cNvPr id="23562" name="Text Box 17"/>
          <p:cNvSpPr txBox="1">
            <a:spLocks noChangeArrowheads="1"/>
          </p:cNvSpPr>
          <p:nvPr/>
        </p:nvSpPr>
        <p:spPr bwMode="auto">
          <a:xfrm>
            <a:off x="6796088" y="6500813"/>
            <a:ext cx="2271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Slide credit: Josef Sivic</a:t>
            </a:r>
          </a:p>
        </p:txBody>
      </p:sp>
      <p:sp>
        <p:nvSpPr>
          <p:cNvPr id="880659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1. 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194438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5029200" y="1690689"/>
            <a:ext cx="3733800" cy="2438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24579" name="Group 3"/>
          <p:cNvGrpSpPr>
            <a:grpSpLocks/>
          </p:cNvGrpSpPr>
          <p:nvPr/>
        </p:nvGrpSpPr>
        <p:grpSpPr bwMode="auto">
          <a:xfrm>
            <a:off x="914400" y="2062164"/>
            <a:ext cx="555625" cy="1000125"/>
            <a:chOff x="2532" y="1542"/>
            <a:chExt cx="184" cy="332"/>
          </a:xfrm>
        </p:grpSpPr>
        <p:sp>
          <p:nvSpPr>
            <p:cNvPr id="24607" name="AutoShape 4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608" name="Line 5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09" name="Line 6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10" name="Line 7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11" name="Line 8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12" name="Line 9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4580" name="Group 10"/>
          <p:cNvGrpSpPr>
            <a:grpSpLocks/>
          </p:cNvGrpSpPr>
          <p:nvPr/>
        </p:nvGrpSpPr>
        <p:grpSpPr bwMode="auto">
          <a:xfrm>
            <a:off x="1577975" y="2062164"/>
            <a:ext cx="2578100" cy="1009650"/>
            <a:chOff x="1042" y="858"/>
            <a:chExt cx="1624" cy="636"/>
          </a:xfrm>
        </p:grpSpPr>
        <p:grpSp>
          <p:nvGrpSpPr>
            <p:cNvPr id="24585" name="Group 11"/>
            <p:cNvGrpSpPr>
              <a:grpSpLocks/>
            </p:cNvGrpSpPr>
            <p:nvPr/>
          </p:nvGrpSpPr>
          <p:grpSpPr bwMode="auto">
            <a:xfrm>
              <a:off x="1042" y="858"/>
              <a:ext cx="350" cy="630"/>
              <a:chOff x="2532" y="1542"/>
              <a:chExt cx="184" cy="332"/>
            </a:xfrm>
          </p:grpSpPr>
          <p:sp>
            <p:nvSpPr>
              <p:cNvPr id="24601" name="AutoShape 12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602" name="Line 13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03" name="Line 14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04" name="Line 15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05" name="Line 16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06" name="Line 17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4586" name="Group 18"/>
            <p:cNvGrpSpPr>
              <a:grpSpLocks/>
            </p:cNvGrpSpPr>
            <p:nvPr/>
          </p:nvGrpSpPr>
          <p:grpSpPr bwMode="auto">
            <a:xfrm>
              <a:off x="1474" y="864"/>
              <a:ext cx="350" cy="630"/>
              <a:chOff x="2532" y="1542"/>
              <a:chExt cx="184" cy="332"/>
            </a:xfrm>
          </p:grpSpPr>
          <p:sp>
            <p:nvSpPr>
              <p:cNvPr id="24595" name="AutoShape 19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596" name="Line 20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597" name="Line 21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598" name="Line 22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599" name="Line 23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00" name="Line 24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4587" name="Group 25"/>
            <p:cNvGrpSpPr>
              <a:grpSpLocks/>
            </p:cNvGrpSpPr>
            <p:nvPr/>
          </p:nvGrpSpPr>
          <p:grpSpPr bwMode="auto">
            <a:xfrm>
              <a:off x="1906" y="864"/>
              <a:ext cx="350" cy="630"/>
              <a:chOff x="2532" y="1542"/>
              <a:chExt cx="184" cy="332"/>
            </a:xfrm>
          </p:grpSpPr>
          <p:sp>
            <p:nvSpPr>
              <p:cNvPr id="24589" name="AutoShape 26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4590" name="Line 27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591" name="Line 28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592" name="Line 29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593" name="Line 30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594" name="Line 31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4588" name="Text Box 32"/>
            <p:cNvSpPr txBox="1">
              <a:spLocks noChangeArrowheads="1"/>
            </p:cNvSpPr>
            <p:nvPr/>
          </p:nvSpPr>
          <p:spPr bwMode="auto">
            <a:xfrm>
              <a:off x="2294" y="922"/>
              <a:ext cx="37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3200">
                  <a:solidFill>
                    <a:srgbClr val="000099"/>
                  </a:solidFill>
                </a:rPr>
                <a:t>…</a:t>
              </a:r>
            </a:p>
          </p:txBody>
        </p:sp>
      </p:grpSp>
      <p:sp>
        <p:nvSpPr>
          <p:cNvPr id="24581" name="Rectangle 33"/>
          <p:cNvSpPr>
            <a:spLocks noChangeArrowheads="1"/>
          </p:cNvSpPr>
          <p:nvPr/>
        </p:nvSpPr>
        <p:spPr bwMode="auto">
          <a:xfrm>
            <a:off x="4876800" y="1766889"/>
            <a:ext cx="3733800" cy="2438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24582" name="Picture 34" descr="133125_ell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43089"/>
            <a:ext cx="3790950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3" name="Line 35"/>
          <p:cNvSpPr>
            <a:spLocks noChangeShapeType="1"/>
          </p:cNvSpPr>
          <p:nvPr/>
        </p:nvSpPr>
        <p:spPr bwMode="auto">
          <a:xfrm flipH="1" flipV="1">
            <a:off x="4114800" y="2528889"/>
            <a:ext cx="609600" cy="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1701" name="Rectangle 3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1. 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387303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2"/>
          <p:cNvGrpSpPr>
            <a:grpSpLocks/>
          </p:cNvGrpSpPr>
          <p:nvPr/>
        </p:nvGrpSpPr>
        <p:grpSpPr bwMode="auto">
          <a:xfrm>
            <a:off x="1030941" y="1690689"/>
            <a:ext cx="555625" cy="1000125"/>
            <a:chOff x="2532" y="1542"/>
            <a:chExt cx="184" cy="332"/>
          </a:xfrm>
        </p:grpSpPr>
        <p:sp>
          <p:nvSpPr>
            <p:cNvPr id="25669" name="AutoShape 3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70" name="Line 4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71" name="Line 5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72" name="Line 6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73" name="Line 7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74" name="Line 8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5603" name="Line 9"/>
          <p:cNvSpPr>
            <a:spLocks noChangeShapeType="1"/>
          </p:cNvSpPr>
          <p:nvPr/>
        </p:nvSpPr>
        <p:spPr bwMode="auto">
          <a:xfrm flipV="1">
            <a:off x="802341" y="3529014"/>
            <a:ext cx="0" cy="30416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4" name="Line 10"/>
          <p:cNvSpPr>
            <a:spLocks noChangeShapeType="1"/>
          </p:cNvSpPr>
          <p:nvPr/>
        </p:nvSpPr>
        <p:spPr bwMode="auto">
          <a:xfrm>
            <a:off x="802341" y="6570664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5" name="Line 11"/>
          <p:cNvSpPr>
            <a:spLocks noChangeShapeType="1"/>
          </p:cNvSpPr>
          <p:nvPr/>
        </p:nvSpPr>
        <p:spPr bwMode="auto">
          <a:xfrm flipV="1">
            <a:off x="802341" y="4892677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Oval 12"/>
          <p:cNvSpPr>
            <a:spLocks noChangeAspect="1" noChangeArrowheads="1"/>
          </p:cNvSpPr>
          <p:nvPr/>
        </p:nvSpPr>
        <p:spPr bwMode="auto">
          <a:xfrm>
            <a:off x="1753254" y="5126039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07" name="Oval 13"/>
          <p:cNvSpPr>
            <a:spLocks noChangeAspect="1" noChangeArrowheads="1"/>
          </p:cNvSpPr>
          <p:nvPr/>
        </p:nvSpPr>
        <p:spPr bwMode="auto">
          <a:xfrm>
            <a:off x="1905654" y="5278439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08" name="Oval 14"/>
          <p:cNvSpPr>
            <a:spLocks noChangeAspect="1" noChangeArrowheads="1"/>
          </p:cNvSpPr>
          <p:nvPr/>
        </p:nvSpPr>
        <p:spPr bwMode="auto">
          <a:xfrm>
            <a:off x="1411941" y="5129214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09" name="Oval 15"/>
          <p:cNvSpPr>
            <a:spLocks noChangeAspect="1" noChangeArrowheads="1"/>
          </p:cNvSpPr>
          <p:nvPr/>
        </p:nvSpPr>
        <p:spPr bwMode="auto">
          <a:xfrm>
            <a:off x="1716741" y="5510214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0" name="Oval 16"/>
          <p:cNvSpPr>
            <a:spLocks noChangeAspect="1" noChangeArrowheads="1"/>
          </p:cNvSpPr>
          <p:nvPr/>
        </p:nvSpPr>
        <p:spPr bwMode="auto">
          <a:xfrm>
            <a:off x="1488141" y="5434014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1" name="Oval 17"/>
          <p:cNvSpPr>
            <a:spLocks noChangeAspect="1" noChangeArrowheads="1"/>
          </p:cNvSpPr>
          <p:nvPr/>
        </p:nvSpPr>
        <p:spPr bwMode="auto">
          <a:xfrm>
            <a:off x="2783541" y="4062414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2" name="Oval 18"/>
          <p:cNvSpPr>
            <a:spLocks noChangeAspect="1" noChangeArrowheads="1"/>
          </p:cNvSpPr>
          <p:nvPr/>
        </p:nvSpPr>
        <p:spPr bwMode="auto">
          <a:xfrm>
            <a:off x="2707341" y="4672014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3" name="Oval 19"/>
          <p:cNvSpPr>
            <a:spLocks noChangeAspect="1" noChangeArrowheads="1"/>
          </p:cNvSpPr>
          <p:nvPr/>
        </p:nvSpPr>
        <p:spPr bwMode="auto">
          <a:xfrm>
            <a:off x="2478741" y="4367214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4" name="Oval 20"/>
          <p:cNvSpPr>
            <a:spLocks noChangeAspect="1" noChangeArrowheads="1"/>
          </p:cNvSpPr>
          <p:nvPr/>
        </p:nvSpPr>
        <p:spPr bwMode="auto">
          <a:xfrm>
            <a:off x="2783541" y="4367214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5" name="Oval 21"/>
          <p:cNvSpPr>
            <a:spLocks noChangeAspect="1" noChangeArrowheads="1"/>
          </p:cNvSpPr>
          <p:nvPr/>
        </p:nvSpPr>
        <p:spPr bwMode="auto">
          <a:xfrm>
            <a:off x="2250141" y="5129214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6" name="Oval 22"/>
          <p:cNvSpPr>
            <a:spLocks noChangeAspect="1" noChangeArrowheads="1"/>
          </p:cNvSpPr>
          <p:nvPr/>
        </p:nvSpPr>
        <p:spPr bwMode="auto">
          <a:xfrm>
            <a:off x="1564341" y="4824414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7" name="Oval 23"/>
          <p:cNvSpPr>
            <a:spLocks noChangeAspect="1" noChangeArrowheads="1"/>
          </p:cNvSpPr>
          <p:nvPr/>
        </p:nvSpPr>
        <p:spPr bwMode="auto">
          <a:xfrm>
            <a:off x="3621741" y="6043614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8" name="Oval 24"/>
          <p:cNvSpPr>
            <a:spLocks noChangeAspect="1" noChangeArrowheads="1"/>
          </p:cNvSpPr>
          <p:nvPr/>
        </p:nvSpPr>
        <p:spPr bwMode="auto">
          <a:xfrm>
            <a:off x="3469341" y="5815014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9" name="Oval 25"/>
          <p:cNvSpPr>
            <a:spLocks noChangeAspect="1" noChangeArrowheads="1"/>
          </p:cNvSpPr>
          <p:nvPr/>
        </p:nvSpPr>
        <p:spPr bwMode="auto">
          <a:xfrm>
            <a:off x="3240741" y="6043614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25620" name="Group 26"/>
          <p:cNvGrpSpPr>
            <a:grpSpLocks/>
          </p:cNvGrpSpPr>
          <p:nvPr/>
        </p:nvGrpSpPr>
        <p:grpSpPr bwMode="auto">
          <a:xfrm>
            <a:off x="1694516" y="1690689"/>
            <a:ext cx="555625" cy="1000125"/>
            <a:chOff x="2532" y="1542"/>
            <a:chExt cx="184" cy="332"/>
          </a:xfrm>
        </p:grpSpPr>
        <p:sp>
          <p:nvSpPr>
            <p:cNvPr id="25663" name="AutoShape 27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64" name="Line 28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65" name="Line 29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66" name="Line 30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67" name="Line 31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68" name="Line 32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5621" name="Group 33"/>
          <p:cNvGrpSpPr>
            <a:grpSpLocks/>
          </p:cNvGrpSpPr>
          <p:nvPr/>
        </p:nvGrpSpPr>
        <p:grpSpPr bwMode="auto">
          <a:xfrm>
            <a:off x="2380316" y="1700214"/>
            <a:ext cx="555625" cy="1000125"/>
            <a:chOff x="2532" y="1542"/>
            <a:chExt cx="184" cy="332"/>
          </a:xfrm>
        </p:grpSpPr>
        <p:sp>
          <p:nvSpPr>
            <p:cNvPr id="25657" name="AutoShape 34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58" name="Line 35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59" name="Line 36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60" name="Line 37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61" name="Line 38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62" name="Line 39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5622" name="Group 40"/>
          <p:cNvGrpSpPr>
            <a:grpSpLocks/>
          </p:cNvGrpSpPr>
          <p:nvPr/>
        </p:nvGrpSpPr>
        <p:grpSpPr bwMode="auto">
          <a:xfrm>
            <a:off x="3066116" y="1700214"/>
            <a:ext cx="555625" cy="1000125"/>
            <a:chOff x="2532" y="1542"/>
            <a:chExt cx="184" cy="332"/>
          </a:xfrm>
        </p:grpSpPr>
        <p:sp>
          <p:nvSpPr>
            <p:cNvPr id="25651" name="AutoShape 41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52" name="Line 42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53" name="Line 43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54" name="Line 44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55" name="Line 45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56" name="Line 46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82735" name="Rectangle 4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2. Learning the visual vocabulary</a:t>
            </a:r>
          </a:p>
        </p:txBody>
      </p:sp>
      <p:sp>
        <p:nvSpPr>
          <p:cNvPr id="25624" name="Freeform 48"/>
          <p:cNvSpPr>
            <a:spLocks/>
          </p:cNvSpPr>
          <p:nvPr/>
        </p:nvSpPr>
        <p:spPr bwMode="auto">
          <a:xfrm>
            <a:off x="1907241" y="2767014"/>
            <a:ext cx="800100" cy="1295400"/>
          </a:xfrm>
          <a:custGeom>
            <a:avLst/>
            <a:gdLst>
              <a:gd name="T0" fmla="*/ 114300 w 504"/>
              <a:gd name="T1" fmla="*/ 0 h 816"/>
              <a:gd name="T2" fmla="*/ 114300 w 504"/>
              <a:gd name="T3" fmla="*/ 609600 h 816"/>
              <a:gd name="T4" fmla="*/ 800100 w 504"/>
              <a:gd name="T5" fmla="*/ 1295400 h 816"/>
              <a:gd name="T6" fmla="*/ 0 60000 65536"/>
              <a:gd name="T7" fmla="*/ 0 60000 65536"/>
              <a:gd name="T8" fmla="*/ 0 60000 65536"/>
              <a:gd name="T9" fmla="*/ 0 w 504"/>
              <a:gd name="T10" fmla="*/ 0 h 816"/>
              <a:gd name="T11" fmla="*/ 504 w 504"/>
              <a:gd name="T12" fmla="*/ 816 h 8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4" h="816">
                <a:moveTo>
                  <a:pt x="72" y="0"/>
                </a:moveTo>
                <a:cubicBezTo>
                  <a:pt x="36" y="124"/>
                  <a:pt x="0" y="248"/>
                  <a:pt x="72" y="384"/>
                </a:cubicBezTo>
                <a:cubicBezTo>
                  <a:pt x="144" y="520"/>
                  <a:pt x="324" y="668"/>
                  <a:pt x="504" y="816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25" name="Freeform 49"/>
          <p:cNvSpPr>
            <a:spLocks/>
          </p:cNvSpPr>
          <p:nvPr/>
        </p:nvSpPr>
        <p:spPr bwMode="auto">
          <a:xfrm>
            <a:off x="2097741" y="2843214"/>
            <a:ext cx="1320800" cy="2997200"/>
          </a:xfrm>
          <a:custGeom>
            <a:avLst/>
            <a:gdLst>
              <a:gd name="T0" fmla="*/ 685800 w 832"/>
              <a:gd name="T1" fmla="*/ 0 h 1888"/>
              <a:gd name="T2" fmla="*/ 1295400 w 832"/>
              <a:gd name="T3" fmla="*/ 1981200 h 1888"/>
              <a:gd name="T4" fmla="*/ 533400 w 832"/>
              <a:gd name="T5" fmla="*/ 2895600 h 1888"/>
              <a:gd name="T6" fmla="*/ 0 w 832"/>
              <a:gd name="T7" fmla="*/ 2590800 h 1888"/>
              <a:gd name="T8" fmla="*/ 0 60000 65536"/>
              <a:gd name="T9" fmla="*/ 0 60000 65536"/>
              <a:gd name="T10" fmla="*/ 0 60000 65536"/>
              <a:gd name="T11" fmla="*/ 0 60000 65536"/>
              <a:gd name="T12" fmla="*/ 0 w 832"/>
              <a:gd name="T13" fmla="*/ 0 h 1888"/>
              <a:gd name="T14" fmla="*/ 832 w 832"/>
              <a:gd name="T15" fmla="*/ 1888 h 18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32" h="1888">
                <a:moveTo>
                  <a:pt x="432" y="0"/>
                </a:moveTo>
                <a:cubicBezTo>
                  <a:pt x="632" y="472"/>
                  <a:pt x="832" y="944"/>
                  <a:pt x="816" y="1248"/>
                </a:cubicBezTo>
                <a:cubicBezTo>
                  <a:pt x="800" y="1552"/>
                  <a:pt x="472" y="1760"/>
                  <a:pt x="336" y="1824"/>
                </a:cubicBezTo>
                <a:cubicBezTo>
                  <a:pt x="200" y="1888"/>
                  <a:pt x="100" y="1760"/>
                  <a:pt x="0" y="1632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26" name="Freeform 50"/>
          <p:cNvSpPr>
            <a:spLocks/>
          </p:cNvSpPr>
          <p:nvPr/>
        </p:nvSpPr>
        <p:spPr bwMode="auto">
          <a:xfrm>
            <a:off x="3393141" y="2843214"/>
            <a:ext cx="990600" cy="3124200"/>
          </a:xfrm>
          <a:custGeom>
            <a:avLst/>
            <a:gdLst>
              <a:gd name="T0" fmla="*/ 0 w 624"/>
              <a:gd name="T1" fmla="*/ 0 h 1968"/>
              <a:gd name="T2" fmla="*/ 914400 w 624"/>
              <a:gd name="T3" fmla="*/ 1219200 h 1968"/>
              <a:gd name="T4" fmla="*/ 457200 w 624"/>
              <a:gd name="T5" fmla="*/ 3124200 h 1968"/>
              <a:gd name="T6" fmla="*/ 0 60000 65536"/>
              <a:gd name="T7" fmla="*/ 0 60000 65536"/>
              <a:gd name="T8" fmla="*/ 0 60000 65536"/>
              <a:gd name="T9" fmla="*/ 0 w 624"/>
              <a:gd name="T10" fmla="*/ 0 h 1968"/>
              <a:gd name="T11" fmla="*/ 624 w 624"/>
              <a:gd name="T12" fmla="*/ 1968 h 19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968">
                <a:moveTo>
                  <a:pt x="0" y="0"/>
                </a:moveTo>
                <a:cubicBezTo>
                  <a:pt x="264" y="220"/>
                  <a:pt x="528" y="440"/>
                  <a:pt x="576" y="768"/>
                </a:cubicBezTo>
                <a:cubicBezTo>
                  <a:pt x="624" y="1096"/>
                  <a:pt x="456" y="1532"/>
                  <a:pt x="288" y="1968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27" name="Freeform 51"/>
          <p:cNvSpPr>
            <a:spLocks/>
          </p:cNvSpPr>
          <p:nvPr/>
        </p:nvSpPr>
        <p:spPr bwMode="auto">
          <a:xfrm>
            <a:off x="345141" y="2690814"/>
            <a:ext cx="1295400" cy="2057400"/>
          </a:xfrm>
          <a:custGeom>
            <a:avLst/>
            <a:gdLst>
              <a:gd name="T0" fmla="*/ 990600 w 816"/>
              <a:gd name="T1" fmla="*/ 0 h 1296"/>
              <a:gd name="T2" fmla="*/ 0 w 816"/>
              <a:gd name="T3" fmla="*/ 838200 h 1296"/>
              <a:gd name="T4" fmla="*/ 990600 w 816"/>
              <a:gd name="T5" fmla="*/ 1600200 h 1296"/>
              <a:gd name="T6" fmla="*/ 1295400 w 816"/>
              <a:gd name="T7" fmla="*/ 2057400 h 1296"/>
              <a:gd name="T8" fmla="*/ 0 60000 65536"/>
              <a:gd name="T9" fmla="*/ 0 60000 65536"/>
              <a:gd name="T10" fmla="*/ 0 60000 65536"/>
              <a:gd name="T11" fmla="*/ 0 60000 65536"/>
              <a:gd name="T12" fmla="*/ 0 w 816"/>
              <a:gd name="T13" fmla="*/ 0 h 1296"/>
              <a:gd name="T14" fmla="*/ 816 w 816"/>
              <a:gd name="T15" fmla="*/ 1296 h 12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6" h="1296">
                <a:moveTo>
                  <a:pt x="624" y="0"/>
                </a:moveTo>
                <a:cubicBezTo>
                  <a:pt x="312" y="180"/>
                  <a:pt x="0" y="360"/>
                  <a:pt x="0" y="528"/>
                </a:cubicBezTo>
                <a:cubicBezTo>
                  <a:pt x="0" y="696"/>
                  <a:pt x="488" y="880"/>
                  <a:pt x="624" y="1008"/>
                </a:cubicBezTo>
                <a:cubicBezTo>
                  <a:pt x="760" y="1136"/>
                  <a:pt x="788" y="1216"/>
                  <a:pt x="816" y="1296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25628" name="Group 52"/>
          <p:cNvGrpSpPr>
            <a:grpSpLocks/>
          </p:cNvGrpSpPr>
          <p:nvPr/>
        </p:nvGrpSpPr>
        <p:grpSpPr bwMode="auto">
          <a:xfrm>
            <a:off x="1694516" y="1690689"/>
            <a:ext cx="2578100" cy="1009650"/>
            <a:chOff x="1042" y="858"/>
            <a:chExt cx="1624" cy="636"/>
          </a:xfrm>
        </p:grpSpPr>
        <p:grpSp>
          <p:nvGrpSpPr>
            <p:cNvPr id="25629" name="Group 53"/>
            <p:cNvGrpSpPr>
              <a:grpSpLocks/>
            </p:cNvGrpSpPr>
            <p:nvPr/>
          </p:nvGrpSpPr>
          <p:grpSpPr bwMode="auto">
            <a:xfrm>
              <a:off x="1042" y="858"/>
              <a:ext cx="350" cy="630"/>
              <a:chOff x="2532" y="1542"/>
              <a:chExt cx="184" cy="332"/>
            </a:xfrm>
          </p:grpSpPr>
          <p:sp>
            <p:nvSpPr>
              <p:cNvPr id="25645" name="AutoShape 54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46" name="Line 55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47" name="Line 56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48" name="Line 57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49" name="Line 58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50" name="Line 59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630" name="Group 60"/>
            <p:cNvGrpSpPr>
              <a:grpSpLocks/>
            </p:cNvGrpSpPr>
            <p:nvPr/>
          </p:nvGrpSpPr>
          <p:grpSpPr bwMode="auto">
            <a:xfrm>
              <a:off x="1474" y="864"/>
              <a:ext cx="350" cy="630"/>
              <a:chOff x="2532" y="1542"/>
              <a:chExt cx="184" cy="332"/>
            </a:xfrm>
          </p:grpSpPr>
          <p:sp>
            <p:nvSpPr>
              <p:cNvPr id="25639" name="AutoShape 61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40" name="Line 62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41" name="Line 63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42" name="Line 64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43" name="Line 65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44" name="Line 66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631" name="Group 67"/>
            <p:cNvGrpSpPr>
              <a:grpSpLocks/>
            </p:cNvGrpSpPr>
            <p:nvPr/>
          </p:nvGrpSpPr>
          <p:grpSpPr bwMode="auto">
            <a:xfrm>
              <a:off x="1906" y="864"/>
              <a:ext cx="350" cy="630"/>
              <a:chOff x="2532" y="1542"/>
              <a:chExt cx="184" cy="332"/>
            </a:xfrm>
          </p:grpSpPr>
          <p:sp>
            <p:nvSpPr>
              <p:cNvPr id="25633" name="AutoShape 68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34" name="Line 69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35" name="Line 70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36" name="Line 71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37" name="Line 72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38" name="Line 73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5632" name="Text Box 74"/>
            <p:cNvSpPr txBox="1">
              <a:spLocks noChangeArrowheads="1"/>
            </p:cNvSpPr>
            <p:nvPr/>
          </p:nvSpPr>
          <p:spPr bwMode="auto">
            <a:xfrm>
              <a:off x="2294" y="922"/>
              <a:ext cx="37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3200">
                  <a:solidFill>
                    <a:srgbClr val="000099"/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287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Group 2"/>
          <p:cNvGrpSpPr>
            <a:grpSpLocks/>
          </p:cNvGrpSpPr>
          <p:nvPr/>
        </p:nvGrpSpPr>
        <p:grpSpPr bwMode="auto">
          <a:xfrm>
            <a:off x="990600" y="1362075"/>
            <a:ext cx="555625" cy="1000125"/>
            <a:chOff x="2532" y="1542"/>
            <a:chExt cx="184" cy="332"/>
          </a:xfrm>
        </p:grpSpPr>
        <p:sp>
          <p:nvSpPr>
            <p:cNvPr id="26711" name="AutoShape 3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6712" name="Line 4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713" name="Line 5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714" name="Line 6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715" name="Line 7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716" name="Line 8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6627" name="Line 9"/>
          <p:cNvSpPr>
            <a:spLocks noChangeShapeType="1"/>
          </p:cNvSpPr>
          <p:nvPr/>
        </p:nvSpPr>
        <p:spPr bwMode="auto">
          <a:xfrm flipV="1">
            <a:off x="762000" y="3200400"/>
            <a:ext cx="0" cy="30416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8" name="Line 10"/>
          <p:cNvSpPr>
            <a:spLocks noChangeShapeType="1"/>
          </p:cNvSpPr>
          <p:nvPr/>
        </p:nvSpPr>
        <p:spPr bwMode="auto">
          <a:xfrm>
            <a:off x="762000" y="6242050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9" name="Line 11"/>
          <p:cNvSpPr>
            <a:spLocks noChangeShapeType="1"/>
          </p:cNvSpPr>
          <p:nvPr/>
        </p:nvSpPr>
        <p:spPr bwMode="auto">
          <a:xfrm flipV="1">
            <a:off x="762000" y="4564063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Oval 12"/>
          <p:cNvSpPr>
            <a:spLocks noChangeAspect="1" noChangeArrowheads="1"/>
          </p:cNvSpPr>
          <p:nvPr/>
        </p:nvSpPr>
        <p:spPr bwMode="auto">
          <a:xfrm>
            <a:off x="1712913" y="47974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31" name="Oval 13"/>
          <p:cNvSpPr>
            <a:spLocks noChangeAspect="1" noChangeArrowheads="1"/>
          </p:cNvSpPr>
          <p:nvPr/>
        </p:nvSpPr>
        <p:spPr bwMode="auto">
          <a:xfrm>
            <a:off x="1865313" y="49498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32" name="Oval 14"/>
          <p:cNvSpPr>
            <a:spLocks noChangeAspect="1" noChangeArrowheads="1"/>
          </p:cNvSpPr>
          <p:nvPr/>
        </p:nvSpPr>
        <p:spPr bwMode="auto">
          <a:xfrm>
            <a:off x="13716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33" name="Oval 15"/>
          <p:cNvSpPr>
            <a:spLocks noChangeAspect="1" noChangeArrowheads="1"/>
          </p:cNvSpPr>
          <p:nvPr/>
        </p:nvSpPr>
        <p:spPr bwMode="auto">
          <a:xfrm>
            <a:off x="1676400" y="5181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34" name="Oval 16"/>
          <p:cNvSpPr>
            <a:spLocks noChangeAspect="1" noChangeArrowheads="1"/>
          </p:cNvSpPr>
          <p:nvPr/>
        </p:nvSpPr>
        <p:spPr bwMode="auto">
          <a:xfrm>
            <a:off x="1447800" y="5105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35" name="Oval 17"/>
          <p:cNvSpPr>
            <a:spLocks noChangeAspect="1" noChangeArrowheads="1"/>
          </p:cNvSpPr>
          <p:nvPr/>
        </p:nvSpPr>
        <p:spPr bwMode="auto">
          <a:xfrm>
            <a:off x="2743200" y="3733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36" name="Oval 18"/>
          <p:cNvSpPr>
            <a:spLocks noChangeAspect="1" noChangeArrowheads="1"/>
          </p:cNvSpPr>
          <p:nvPr/>
        </p:nvSpPr>
        <p:spPr bwMode="auto">
          <a:xfrm>
            <a:off x="2667000" y="4343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37" name="Oval 19"/>
          <p:cNvSpPr>
            <a:spLocks noChangeAspect="1" noChangeArrowheads="1"/>
          </p:cNvSpPr>
          <p:nvPr/>
        </p:nvSpPr>
        <p:spPr bwMode="auto">
          <a:xfrm>
            <a:off x="24384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38" name="Oval 20"/>
          <p:cNvSpPr>
            <a:spLocks noChangeAspect="1" noChangeArrowheads="1"/>
          </p:cNvSpPr>
          <p:nvPr/>
        </p:nvSpPr>
        <p:spPr bwMode="auto">
          <a:xfrm>
            <a:off x="27432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39" name="Oval 21"/>
          <p:cNvSpPr>
            <a:spLocks noChangeAspect="1" noChangeArrowheads="1"/>
          </p:cNvSpPr>
          <p:nvPr/>
        </p:nvSpPr>
        <p:spPr bwMode="auto">
          <a:xfrm>
            <a:off x="22098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40" name="Oval 22"/>
          <p:cNvSpPr>
            <a:spLocks noChangeAspect="1" noChangeArrowheads="1"/>
          </p:cNvSpPr>
          <p:nvPr/>
        </p:nvSpPr>
        <p:spPr bwMode="auto">
          <a:xfrm>
            <a:off x="1524000" y="4495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41" name="Oval 23"/>
          <p:cNvSpPr>
            <a:spLocks noChangeAspect="1" noChangeArrowheads="1"/>
          </p:cNvSpPr>
          <p:nvPr/>
        </p:nvSpPr>
        <p:spPr bwMode="auto">
          <a:xfrm>
            <a:off x="3581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42" name="Oval 24"/>
          <p:cNvSpPr>
            <a:spLocks noChangeAspect="1" noChangeArrowheads="1"/>
          </p:cNvSpPr>
          <p:nvPr/>
        </p:nvSpPr>
        <p:spPr bwMode="auto">
          <a:xfrm>
            <a:off x="3429000" y="5486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43" name="Oval 25"/>
          <p:cNvSpPr>
            <a:spLocks noChangeAspect="1" noChangeArrowheads="1"/>
          </p:cNvSpPr>
          <p:nvPr/>
        </p:nvSpPr>
        <p:spPr bwMode="auto">
          <a:xfrm>
            <a:off x="3200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26644" name="Group 26"/>
          <p:cNvGrpSpPr>
            <a:grpSpLocks/>
          </p:cNvGrpSpPr>
          <p:nvPr/>
        </p:nvGrpSpPr>
        <p:grpSpPr bwMode="auto">
          <a:xfrm>
            <a:off x="1654175" y="1362075"/>
            <a:ext cx="555625" cy="1000125"/>
            <a:chOff x="2532" y="1542"/>
            <a:chExt cx="184" cy="332"/>
          </a:xfrm>
        </p:grpSpPr>
        <p:sp>
          <p:nvSpPr>
            <p:cNvPr id="26705" name="AutoShape 27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6706" name="Line 28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707" name="Line 29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708" name="Line 30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709" name="Line 31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710" name="Line 32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6645" name="Group 33"/>
          <p:cNvGrpSpPr>
            <a:grpSpLocks/>
          </p:cNvGrpSpPr>
          <p:nvPr/>
        </p:nvGrpSpPr>
        <p:grpSpPr bwMode="auto">
          <a:xfrm>
            <a:off x="2339975" y="1371600"/>
            <a:ext cx="555625" cy="1000125"/>
            <a:chOff x="2532" y="1542"/>
            <a:chExt cx="184" cy="332"/>
          </a:xfrm>
        </p:grpSpPr>
        <p:sp>
          <p:nvSpPr>
            <p:cNvPr id="26699" name="AutoShape 34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6700" name="Line 35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701" name="Line 36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702" name="Line 37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703" name="Line 38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704" name="Line 39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6646" name="Group 40"/>
          <p:cNvGrpSpPr>
            <a:grpSpLocks/>
          </p:cNvGrpSpPr>
          <p:nvPr/>
        </p:nvGrpSpPr>
        <p:grpSpPr bwMode="auto">
          <a:xfrm>
            <a:off x="3025775" y="1371600"/>
            <a:ext cx="555625" cy="1000125"/>
            <a:chOff x="2532" y="1542"/>
            <a:chExt cx="184" cy="332"/>
          </a:xfrm>
        </p:grpSpPr>
        <p:sp>
          <p:nvSpPr>
            <p:cNvPr id="26693" name="AutoShape 41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6694" name="Line 42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95" name="Line 43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96" name="Line 44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97" name="Line 45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98" name="Line 46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83759" name="Line 47"/>
          <p:cNvSpPr>
            <a:spLocks noChangeShapeType="1"/>
          </p:cNvSpPr>
          <p:nvPr/>
        </p:nvSpPr>
        <p:spPr bwMode="auto">
          <a:xfrm flipV="1">
            <a:off x="5181600" y="914400"/>
            <a:ext cx="0" cy="32702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3760" name="Line 48"/>
          <p:cNvSpPr>
            <a:spLocks noChangeShapeType="1"/>
          </p:cNvSpPr>
          <p:nvPr/>
        </p:nvSpPr>
        <p:spPr bwMode="auto">
          <a:xfrm>
            <a:off x="5181600" y="4184650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3761" name="Line 49"/>
          <p:cNvSpPr>
            <a:spLocks noChangeShapeType="1"/>
          </p:cNvSpPr>
          <p:nvPr/>
        </p:nvSpPr>
        <p:spPr bwMode="auto">
          <a:xfrm flipV="1">
            <a:off x="5181600" y="2506663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3762" name="Oval 50"/>
          <p:cNvSpPr>
            <a:spLocks noChangeAspect="1" noChangeArrowheads="1"/>
          </p:cNvSpPr>
          <p:nvPr/>
        </p:nvSpPr>
        <p:spPr bwMode="auto">
          <a:xfrm>
            <a:off x="6132513" y="2740025"/>
            <a:ext cx="173037" cy="1587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83763" name="Oval 51"/>
          <p:cNvSpPr>
            <a:spLocks noChangeAspect="1" noChangeArrowheads="1"/>
          </p:cNvSpPr>
          <p:nvPr/>
        </p:nvSpPr>
        <p:spPr bwMode="auto">
          <a:xfrm>
            <a:off x="6284913" y="2892425"/>
            <a:ext cx="173037" cy="1587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83764" name="Oval 52"/>
          <p:cNvSpPr>
            <a:spLocks noChangeAspect="1" noChangeArrowheads="1"/>
          </p:cNvSpPr>
          <p:nvPr/>
        </p:nvSpPr>
        <p:spPr bwMode="auto">
          <a:xfrm>
            <a:off x="5791200" y="2743200"/>
            <a:ext cx="173038" cy="1587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83765" name="Oval 53"/>
          <p:cNvSpPr>
            <a:spLocks noChangeAspect="1" noChangeArrowheads="1"/>
          </p:cNvSpPr>
          <p:nvPr/>
        </p:nvSpPr>
        <p:spPr bwMode="auto">
          <a:xfrm>
            <a:off x="6096000" y="3124200"/>
            <a:ext cx="173038" cy="1587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83766" name="Oval 54"/>
          <p:cNvSpPr>
            <a:spLocks noChangeAspect="1" noChangeArrowheads="1"/>
          </p:cNvSpPr>
          <p:nvPr/>
        </p:nvSpPr>
        <p:spPr bwMode="auto">
          <a:xfrm>
            <a:off x="5867400" y="3048000"/>
            <a:ext cx="173038" cy="1587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83767" name="Oval 55"/>
          <p:cNvSpPr>
            <a:spLocks noChangeAspect="1" noChangeArrowheads="1"/>
          </p:cNvSpPr>
          <p:nvPr/>
        </p:nvSpPr>
        <p:spPr bwMode="auto">
          <a:xfrm>
            <a:off x="7162800" y="1676400"/>
            <a:ext cx="173038" cy="158750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83768" name="Oval 56"/>
          <p:cNvSpPr>
            <a:spLocks noChangeAspect="1" noChangeArrowheads="1"/>
          </p:cNvSpPr>
          <p:nvPr/>
        </p:nvSpPr>
        <p:spPr bwMode="auto">
          <a:xfrm>
            <a:off x="7086600" y="2286000"/>
            <a:ext cx="173038" cy="158750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83769" name="Oval 57"/>
          <p:cNvSpPr>
            <a:spLocks noChangeAspect="1" noChangeArrowheads="1"/>
          </p:cNvSpPr>
          <p:nvPr/>
        </p:nvSpPr>
        <p:spPr bwMode="auto">
          <a:xfrm>
            <a:off x="6858000" y="1981200"/>
            <a:ext cx="173038" cy="158750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83770" name="Oval 58"/>
          <p:cNvSpPr>
            <a:spLocks noChangeAspect="1" noChangeArrowheads="1"/>
          </p:cNvSpPr>
          <p:nvPr/>
        </p:nvSpPr>
        <p:spPr bwMode="auto">
          <a:xfrm>
            <a:off x="7162800" y="1981200"/>
            <a:ext cx="173038" cy="158750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83771" name="Oval 59"/>
          <p:cNvSpPr>
            <a:spLocks noChangeAspect="1" noChangeArrowheads="1"/>
          </p:cNvSpPr>
          <p:nvPr/>
        </p:nvSpPr>
        <p:spPr bwMode="auto">
          <a:xfrm>
            <a:off x="6629400" y="2743200"/>
            <a:ext cx="173038" cy="1587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83772" name="Oval 60"/>
          <p:cNvSpPr>
            <a:spLocks noChangeAspect="1" noChangeArrowheads="1"/>
          </p:cNvSpPr>
          <p:nvPr/>
        </p:nvSpPr>
        <p:spPr bwMode="auto">
          <a:xfrm>
            <a:off x="5943600" y="2438400"/>
            <a:ext cx="173038" cy="1587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83773" name="Oval 61"/>
          <p:cNvSpPr>
            <a:spLocks noChangeAspect="1" noChangeArrowheads="1"/>
          </p:cNvSpPr>
          <p:nvPr/>
        </p:nvSpPr>
        <p:spPr bwMode="auto">
          <a:xfrm>
            <a:off x="8001000" y="3657600"/>
            <a:ext cx="173038" cy="158750"/>
          </a:xfrm>
          <a:prstGeom prst="ellipse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83774" name="Oval 62"/>
          <p:cNvSpPr>
            <a:spLocks noChangeAspect="1" noChangeArrowheads="1"/>
          </p:cNvSpPr>
          <p:nvPr/>
        </p:nvSpPr>
        <p:spPr bwMode="auto">
          <a:xfrm>
            <a:off x="7848600" y="3429000"/>
            <a:ext cx="173038" cy="158750"/>
          </a:xfrm>
          <a:prstGeom prst="ellipse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83775" name="Oval 63"/>
          <p:cNvSpPr>
            <a:spLocks noChangeAspect="1" noChangeArrowheads="1"/>
          </p:cNvSpPr>
          <p:nvPr/>
        </p:nvSpPr>
        <p:spPr bwMode="auto">
          <a:xfrm>
            <a:off x="7620000" y="3657600"/>
            <a:ext cx="173038" cy="158750"/>
          </a:xfrm>
          <a:prstGeom prst="ellipse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83776" name="Rectangle 6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2. Learning the visual vocabulary</a:t>
            </a:r>
          </a:p>
        </p:txBody>
      </p:sp>
      <p:sp>
        <p:nvSpPr>
          <p:cNvPr id="883777" name="Line 65"/>
          <p:cNvSpPr>
            <a:spLocks noChangeShapeType="1"/>
          </p:cNvSpPr>
          <p:nvPr/>
        </p:nvSpPr>
        <p:spPr bwMode="auto">
          <a:xfrm>
            <a:off x="4800600" y="5638800"/>
            <a:ext cx="2057400" cy="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3778" name="Line 66"/>
          <p:cNvSpPr>
            <a:spLocks noChangeShapeType="1"/>
          </p:cNvSpPr>
          <p:nvPr/>
        </p:nvSpPr>
        <p:spPr bwMode="auto">
          <a:xfrm flipV="1">
            <a:off x="7162800" y="4419600"/>
            <a:ext cx="0" cy="121920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3779" name="Text Box 67"/>
          <p:cNvSpPr txBox="1">
            <a:spLocks noChangeArrowheads="1"/>
          </p:cNvSpPr>
          <p:nvPr/>
        </p:nvSpPr>
        <p:spPr bwMode="auto">
          <a:xfrm>
            <a:off x="6403975" y="5337175"/>
            <a:ext cx="1597025" cy="495300"/>
          </a:xfrm>
          <a:prstGeom prst="rect">
            <a:avLst/>
          </a:prstGeom>
          <a:solidFill>
            <a:schemeClr val="bg1"/>
          </a:solidFill>
          <a:ln w="38100">
            <a:solidFill>
              <a:srgbClr val="FF99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Clustering</a:t>
            </a:r>
          </a:p>
        </p:txBody>
      </p:sp>
      <p:grpSp>
        <p:nvGrpSpPr>
          <p:cNvPr id="26668" name="Group 68"/>
          <p:cNvGrpSpPr>
            <a:grpSpLocks/>
          </p:cNvGrpSpPr>
          <p:nvPr/>
        </p:nvGrpSpPr>
        <p:grpSpPr bwMode="auto">
          <a:xfrm>
            <a:off x="1654175" y="1362075"/>
            <a:ext cx="2578100" cy="1009650"/>
            <a:chOff x="1042" y="858"/>
            <a:chExt cx="1624" cy="636"/>
          </a:xfrm>
        </p:grpSpPr>
        <p:grpSp>
          <p:nvGrpSpPr>
            <p:cNvPr id="26671" name="Group 69"/>
            <p:cNvGrpSpPr>
              <a:grpSpLocks/>
            </p:cNvGrpSpPr>
            <p:nvPr/>
          </p:nvGrpSpPr>
          <p:grpSpPr bwMode="auto">
            <a:xfrm>
              <a:off x="1042" y="858"/>
              <a:ext cx="350" cy="630"/>
              <a:chOff x="2532" y="1542"/>
              <a:chExt cx="184" cy="332"/>
            </a:xfrm>
          </p:grpSpPr>
          <p:sp>
            <p:nvSpPr>
              <p:cNvPr id="26687" name="AutoShape 70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688" name="Line 71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689" name="Line 72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690" name="Line 73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691" name="Line 74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692" name="Line 75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6672" name="Group 76"/>
            <p:cNvGrpSpPr>
              <a:grpSpLocks/>
            </p:cNvGrpSpPr>
            <p:nvPr/>
          </p:nvGrpSpPr>
          <p:grpSpPr bwMode="auto">
            <a:xfrm>
              <a:off x="1474" y="864"/>
              <a:ext cx="350" cy="630"/>
              <a:chOff x="2532" y="1542"/>
              <a:chExt cx="184" cy="332"/>
            </a:xfrm>
          </p:grpSpPr>
          <p:sp>
            <p:nvSpPr>
              <p:cNvPr id="26681" name="AutoShape 77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682" name="Line 78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683" name="Line 79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684" name="Line 80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685" name="Line 81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686" name="Line 82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6673" name="Group 83"/>
            <p:cNvGrpSpPr>
              <a:grpSpLocks/>
            </p:cNvGrpSpPr>
            <p:nvPr/>
          </p:nvGrpSpPr>
          <p:grpSpPr bwMode="auto">
            <a:xfrm>
              <a:off x="1906" y="864"/>
              <a:ext cx="350" cy="630"/>
              <a:chOff x="2532" y="1542"/>
              <a:chExt cx="184" cy="332"/>
            </a:xfrm>
          </p:grpSpPr>
          <p:sp>
            <p:nvSpPr>
              <p:cNvPr id="26675" name="AutoShape 84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676" name="Line 85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677" name="Line 86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678" name="Line 87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679" name="Line 88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6680" name="Line 89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6674" name="Text Box 90"/>
            <p:cNvSpPr txBox="1">
              <a:spLocks noChangeArrowheads="1"/>
            </p:cNvSpPr>
            <p:nvPr/>
          </p:nvSpPr>
          <p:spPr bwMode="auto">
            <a:xfrm>
              <a:off x="2294" y="922"/>
              <a:ext cx="37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3200">
                  <a:solidFill>
                    <a:srgbClr val="000099"/>
                  </a:solidFill>
                </a:rPr>
                <a:t>…</a:t>
              </a:r>
            </a:p>
          </p:txBody>
        </p:sp>
      </p:grpSp>
      <p:sp>
        <p:nvSpPr>
          <p:cNvPr id="26669" name="Line 91"/>
          <p:cNvSpPr>
            <a:spLocks noChangeShapeType="1"/>
          </p:cNvSpPr>
          <p:nvPr/>
        </p:nvSpPr>
        <p:spPr bwMode="auto">
          <a:xfrm>
            <a:off x="2286000" y="2514600"/>
            <a:ext cx="0" cy="99060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70" name="Text Box 92"/>
          <p:cNvSpPr txBox="1">
            <a:spLocks noChangeArrowheads="1"/>
          </p:cNvSpPr>
          <p:nvPr/>
        </p:nvSpPr>
        <p:spPr bwMode="auto">
          <a:xfrm>
            <a:off x="6796088" y="6500813"/>
            <a:ext cx="2271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</a:rPr>
              <a:t>Slide credit: Josef </a:t>
            </a:r>
            <a:r>
              <a:rPr lang="en-US" altLang="en-US" sz="1600" dirty="0" err="1">
                <a:solidFill>
                  <a:schemeClr val="bg1">
                    <a:lumMod val="50000"/>
                  </a:schemeClr>
                </a:solidFill>
              </a:rPr>
              <a:t>Sivic</a:t>
            </a:r>
            <a:endParaRPr lang="en-US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89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759" grpId="0" animBg="1"/>
      <p:bldP spid="883760" grpId="0" animBg="1"/>
      <p:bldP spid="883761" grpId="0" animBg="1"/>
      <p:bldP spid="883762" grpId="0" animBg="1"/>
      <p:bldP spid="883763" grpId="0" animBg="1"/>
      <p:bldP spid="883764" grpId="0" animBg="1"/>
      <p:bldP spid="883765" grpId="0" animBg="1"/>
      <p:bldP spid="883766" grpId="0" animBg="1"/>
      <p:bldP spid="883767" grpId="0" animBg="1"/>
      <p:bldP spid="883768" grpId="0" animBg="1"/>
      <p:bldP spid="883769" grpId="0" animBg="1"/>
      <p:bldP spid="883770" grpId="0" animBg="1"/>
      <p:bldP spid="883771" grpId="0" animBg="1"/>
      <p:bldP spid="883772" grpId="0" animBg="1"/>
      <p:bldP spid="883773" grpId="0" animBg="1"/>
      <p:bldP spid="883774" grpId="0" animBg="1"/>
      <p:bldP spid="883775" grpId="0" animBg="1"/>
      <p:bldP spid="883777" grpId="0" animBg="1"/>
      <p:bldP spid="883778" grpId="0" animBg="1"/>
      <p:bldP spid="88377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Group 2"/>
          <p:cNvGrpSpPr>
            <a:grpSpLocks/>
          </p:cNvGrpSpPr>
          <p:nvPr/>
        </p:nvGrpSpPr>
        <p:grpSpPr bwMode="auto">
          <a:xfrm>
            <a:off x="990600" y="1362075"/>
            <a:ext cx="555625" cy="1000125"/>
            <a:chOff x="2532" y="1542"/>
            <a:chExt cx="184" cy="332"/>
          </a:xfrm>
        </p:grpSpPr>
        <p:sp>
          <p:nvSpPr>
            <p:cNvPr id="27725" name="AutoShape 3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7726" name="Line 4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727" name="Line 5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728" name="Line 6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729" name="Line 7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730" name="Line 8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7651" name="Line 9"/>
          <p:cNvSpPr>
            <a:spLocks noChangeShapeType="1"/>
          </p:cNvSpPr>
          <p:nvPr/>
        </p:nvSpPr>
        <p:spPr bwMode="auto">
          <a:xfrm flipV="1">
            <a:off x="762000" y="3200400"/>
            <a:ext cx="0" cy="30416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2" name="Line 10"/>
          <p:cNvSpPr>
            <a:spLocks noChangeShapeType="1"/>
          </p:cNvSpPr>
          <p:nvPr/>
        </p:nvSpPr>
        <p:spPr bwMode="auto">
          <a:xfrm>
            <a:off x="762000" y="6242050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3" name="Line 11"/>
          <p:cNvSpPr>
            <a:spLocks noChangeShapeType="1"/>
          </p:cNvSpPr>
          <p:nvPr/>
        </p:nvSpPr>
        <p:spPr bwMode="auto">
          <a:xfrm flipV="1">
            <a:off x="762000" y="4564063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4" name="Oval 12"/>
          <p:cNvSpPr>
            <a:spLocks noChangeAspect="1" noChangeArrowheads="1"/>
          </p:cNvSpPr>
          <p:nvPr/>
        </p:nvSpPr>
        <p:spPr bwMode="auto">
          <a:xfrm>
            <a:off x="1712913" y="47974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55" name="Oval 13"/>
          <p:cNvSpPr>
            <a:spLocks noChangeAspect="1" noChangeArrowheads="1"/>
          </p:cNvSpPr>
          <p:nvPr/>
        </p:nvSpPr>
        <p:spPr bwMode="auto">
          <a:xfrm>
            <a:off x="1865313" y="49498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56" name="Oval 14"/>
          <p:cNvSpPr>
            <a:spLocks noChangeAspect="1" noChangeArrowheads="1"/>
          </p:cNvSpPr>
          <p:nvPr/>
        </p:nvSpPr>
        <p:spPr bwMode="auto">
          <a:xfrm>
            <a:off x="13716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57" name="Oval 15"/>
          <p:cNvSpPr>
            <a:spLocks noChangeAspect="1" noChangeArrowheads="1"/>
          </p:cNvSpPr>
          <p:nvPr/>
        </p:nvSpPr>
        <p:spPr bwMode="auto">
          <a:xfrm>
            <a:off x="1676400" y="5181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58" name="Oval 16"/>
          <p:cNvSpPr>
            <a:spLocks noChangeAspect="1" noChangeArrowheads="1"/>
          </p:cNvSpPr>
          <p:nvPr/>
        </p:nvSpPr>
        <p:spPr bwMode="auto">
          <a:xfrm>
            <a:off x="1447800" y="5105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59" name="Oval 17"/>
          <p:cNvSpPr>
            <a:spLocks noChangeAspect="1" noChangeArrowheads="1"/>
          </p:cNvSpPr>
          <p:nvPr/>
        </p:nvSpPr>
        <p:spPr bwMode="auto">
          <a:xfrm>
            <a:off x="2743200" y="3733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60" name="Oval 18"/>
          <p:cNvSpPr>
            <a:spLocks noChangeAspect="1" noChangeArrowheads="1"/>
          </p:cNvSpPr>
          <p:nvPr/>
        </p:nvSpPr>
        <p:spPr bwMode="auto">
          <a:xfrm>
            <a:off x="2667000" y="4343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61" name="Oval 19"/>
          <p:cNvSpPr>
            <a:spLocks noChangeAspect="1" noChangeArrowheads="1"/>
          </p:cNvSpPr>
          <p:nvPr/>
        </p:nvSpPr>
        <p:spPr bwMode="auto">
          <a:xfrm>
            <a:off x="24384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62" name="Oval 20"/>
          <p:cNvSpPr>
            <a:spLocks noChangeAspect="1" noChangeArrowheads="1"/>
          </p:cNvSpPr>
          <p:nvPr/>
        </p:nvSpPr>
        <p:spPr bwMode="auto">
          <a:xfrm>
            <a:off x="27432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63" name="Oval 21"/>
          <p:cNvSpPr>
            <a:spLocks noChangeAspect="1" noChangeArrowheads="1"/>
          </p:cNvSpPr>
          <p:nvPr/>
        </p:nvSpPr>
        <p:spPr bwMode="auto">
          <a:xfrm>
            <a:off x="22098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64" name="Oval 22"/>
          <p:cNvSpPr>
            <a:spLocks noChangeAspect="1" noChangeArrowheads="1"/>
          </p:cNvSpPr>
          <p:nvPr/>
        </p:nvSpPr>
        <p:spPr bwMode="auto">
          <a:xfrm>
            <a:off x="1524000" y="4495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65" name="Oval 23"/>
          <p:cNvSpPr>
            <a:spLocks noChangeAspect="1" noChangeArrowheads="1"/>
          </p:cNvSpPr>
          <p:nvPr/>
        </p:nvSpPr>
        <p:spPr bwMode="auto">
          <a:xfrm>
            <a:off x="3581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66" name="Oval 24"/>
          <p:cNvSpPr>
            <a:spLocks noChangeAspect="1" noChangeArrowheads="1"/>
          </p:cNvSpPr>
          <p:nvPr/>
        </p:nvSpPr>
        <p:spPr bwMode="auto">
          <a:xfrm>
            <a:off x="3429000" y="5486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67" name="Oval 25"/>
          <p:cNvSpPr>
            <a:spLocks noChangeAspect="1" noChangeArrowheads="1"/>
          </p:cNvSpPr>
          <p:nvPr/>
        </p:nvSpPr>
        <p:spPr bwMode="auto">
          <a:xfrm>
            <a:off x="3200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27668" name="Group 26"/>
          <p:cNvGrpSpPr>
            <a:grpSpLocks/>
          </p:cNvGrpSpPr>
          <p:nvPr/>
        </p:nvGrpSpPr>
        <p:grpSpPr bwMode="auto">
          <a:xfrm>
            <a:off x="1654175" y="1362075"/>
            <a:ext cx="555625" cy="1000125"/>
            <a:chOff x="2532" y="1542"/>
            <a:chExt cx="184" cy="332"/>
          </a:xfrm>
        </p:grpSpPr>
        <p:sp>
          <p:nvSpPr>
            <p:cNvPr id="27719" name="AutoShape 27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7720" name="Line 28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721" name="Line 29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722" name="Line 30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723" name="Line 31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724" name="Line 32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7669" name="Group 33"/>
          <p:cNvGrpSpPr>
            <a:grpSpLocks/>
          </p:cNvGrpSpPr>
          <p:nvPr/>
        </p:nvGrpSpPr>
        <p:grpSpPr bwMode="auto">
          <a:xfrm>
            <a:off x="2339975" y="1371600"/>
            <a:ext cx="555625" cy="1000125"/>
            <a:chOff x="2532" y="1542"/>
            <a:chExt cx="184" cy="332"/>
          </a:xfrm>
        </p:grpSpPr>
        <p:sp>
          <p:nvSpPr>
            <p:cNvPr id="27713" name="AutoShape 34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7714" name="Line 35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715" name="Line 36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716" name="Line 37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717" name="Line 38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718" name="Line 39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7670" name="Group 40"/>
          <p:cNvGrpSpPr>
            <a:grpSpLocks/>
          </p:cNvGrpSpPr>
          <p:nvPr/>
        </p:nvGrpSpPr>
        <p:grpSpPr bwMode="auto">
          <a:xfrm>
            <a:off x="3025775" y="1371600"/>
            <a:ext cx="555625" cy="1000125"/>
            <a:chOff x="2532" y="1542"/>
            <a:chExt cx="184" cy="332"/>
          </a:xfrm>
        </p:grpSpPr>
        <p:sp>
          <p:nvSpPr>
            <p:cNvPr id="27707" name="AutoShape 41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7708" name="Line 42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709" name="Line 43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710" name="Line 44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711" name="Line 45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712" name="Line 46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7671" name="Line 47"/>
          <p:cNvSpPr>
            <a:spLocks noChangeShapeType="1"/>
          </p:cNvSpPr>
          <p:nvPr/>
        </p:nvSpPr>
        <p:spPr bwMode="auto">
          <a:xfrm flipV="1">
            <a:off x="5257799" y="1342232"/>
            <a:ext cx="0" cy="32702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2" name="Line 48"/>
          <p:cNvSpPr>
            <a:spLocks noChangeShapeType="1"/>
          </p:cNvSpPr>
          <p:nvPr/>
        </p:nvSpPr>
        <p:spPr bwMode="auto">
          <a:xfrm>
            <a:off x="5297487" y="4612623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3" name="Line 49"/>
          <p:cNvSpPr>
            <a:spLocks noChangeShapeType="1"/>
          </p:cNvSpPr>
          <p:nvPr/>
        </p:nvSpPr>
        <p:spPr bwMode="auto">
          <a:xfrm flipV="1">
            <a:off x="5257799" y="2934495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4" name="Oval 50"/>
          <p:cNvSpPr>
            <a:spLocks noChangeAspect="1" noChangeArrowheads="1"/>
          </p:cNvSpPr>
          <p:nvPr/>
        </p:nvSpPr>
        <p:spPr bwMode="auto">
          <a:xfrm>
            <a:off x="6208712" y="3167857"/>
            <a:ext cx="173037" cy="1587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75" name="Oval 58"/>
          <p:cNvSpPr>
            <a:spLocks noChangeAspect="1" noChangeArrowheads="1"/>
          </p:cNvSpPr>
          <p:nvPr/>
        </p:nvSpPr>
        <p:spPr bwMode="auto">
          <a:xfrm>
            <a:off x="7162799" y="2409032"/>
            <a:ext cx="173038" cy="158750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76" name="Oval 63"/>
          <p:cNvSpPr>
            <a:spLocks noChangeAspect="1" noChangeArrowheads="1"/>
          </p:cNvSpPr>
          <p:nvPr/>
        </p:nvSpPr>
        <p:spPr bwMode="auto">
          <a:xfrm>
            <a:off x="7904162" y="4009232"/>
            <a:ext cx="173037" cy="158750"/>
          </a:xfrm>
          <a:prstGeom prst="ellipse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64672" name="Rectangle 6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2. Learning the visual vocabulary</a:t>
            </a:r>
          </a:p>
        </p:txBody>
      </p:sp>
      <p:sp>
        <p:nvSpPr>
          <p:cNvPr id="27678" name="Line 65"/>
          <p:cNvSpPr>
            <a:spLocks noChangeShapeType="1"/>
          </p:cNvSpPr>
          <p:nvPr/>
        </p:nvSpPr>
        <p:spPr bwMode="auto">
          <a:xfrm>
            <a:off x="4800600" y="5638800"/>
            <a:ext cx="2057400" cy="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9" name="Line 66"/>
          <p:cNvSpPr>
            <a:spLocks noChangeShapeType="1"/>
          </p:cNvSpPr>
          <p:nvPr/>
        </p:nvSpPr>
        <p:spPr bwMode="auto">
          <a:xfrm flipV="1">
            <a:off x="7162800" y="4419600"/>
            <a:ext cx="0" cy="121920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80" name="Text Box 67"/>
          <p:cNvSpPr txBox="1">
            <a:spLocks noChangeArrowheads="1"/>
          </p:cNvSpPr>
          <p:nvPr/>
        </p:nvSpPr>
        <p:spPr bwMode="auto">
          <a:xfrm>
            <a:off x="6403975" y="5337175"/>
            <a:ext cx="1597025" cy="495300"/>
          </a:xfrm>
          <a:prstGeom prst="rect">
            <a:avLst/>
          </a:prstGeom>
          <a:solidFill>
            <a:schemeClr val="bg1"/>
          </a:solidFill>
          <a:ln w="38100">
            <a:solidFill>
              <a:srgbClr val="FF99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Clustering</a:t>
            </a:r>
          </a:p>
        </p:txBody>
      </p:sp>
      <p:grpSp>
        <p:nvGrpSpPr>
          <p:cNvPr id="27681" name="Group 68"/>
          <p:cNvGrpSpPr>
            <a:grpSpLocks/>
          </p:cNvGrpSpPr>
          <p:nvPr/>
        </p:nvGrpSpPr>
        <p:grpSpPr bwMode="auto">
          <a:xfrm>
            <a:off x="1654175" y="1362075"/>
            <a:ext cx="2578100" cy="1009650"/>
            <a:chOff x="1042" y="858"/>
            <a:chExt cx="1624" cy="636"/>
          </a:xfrm>
        </p:grpSpPr>
        <p:grpSp>
          <p:nvGrpSpPr>
            <p:cNvPr id="27685" name="Group 69"/>
            <p:cNvGrpSpPr>
              <a:grpSpLocks/>
            </p:cNvGrpSpPr>
            <p:nvPr/>
          </p:nvGrpSpPr>
          <p:grpSpPr bwMode="auto">
            <a:xfrm>
              <a:off x="1042" y="858"/>
              <a:ext cx="350" cy="630"/>
              <a:chOff x="2532" y="1542"/>
              <a:chExt cx="184" cy="332"/>
            </a:xfrm>
          </p:grpSpPr>
          <p:sp>
            <p:nvSpPr>
              <p:cNvPr id="27701" name="AutoShape 70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7702" name="Line 71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703" name="Line 72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704" name="Line 73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705" name="Line 74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706" name="Line 75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7686" name="Group 76"/>
            <p:cNvGrpSpPr>
              <a:grpSpLocks/>
            </p:cNvGrpSpPr>
            <p:nvPr/>
          </p:nvGrpSpPr>
          <p:grpSpPr bwMode="auto">
            <a:xfrm>
              <a:off x="1474" y="864"/>
              <a:ext cx="350" cy="630"/>
              <a:chOff x="2532" y="1542"/>
              <a:chExt cx="184" cy="332"/>
            </a:xfrm>
          </p:grpSpPr>
          <p:sp>
            <p:nvSpPr>
              <p:cNvPr id="27695" name="AutoShape 77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7696" name="Line 78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697" name="Line 79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698" name="Line 80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699" name="Line 81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700" name="Line 82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7687" name="Group 83"/>
            <p:cNvGrpSpPr>
              <a:grpSpLocks/>
            </p:cNvGrpSpPr>
            <p:nvPr/>
          </p:nvGrpSpPr>
          <p:grpSpPr bwMode="auto">
            <a:xfrm>
              <a:off x="1906" y="864"/>
              <a:ext cx="350" cy="630"/>
              <a:chOff x="2532" y="1542"/>
              <a:chExt cx="184" cy="332"/>
            </a:xfrm>
          </p:grpSpPr>
          <p:sp>
            <p:nvSpPr>
              <p:cNvPr id="27689" name="AutoShape 84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7690" name="Line 85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691" name="Line 86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692" name="Line 87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693" name="Line 88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694" name="Line 89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7688" name="Text Box 90"/>
            <p:cNvSpPr txBox="1">
              <a:spLocks noChangeArrowheads="1"/>
            </p:cNvSpPr>
            <p:nvPr/>
          </p:nvSpPr>
          <p:spPr bwMode="auto">
            <a:xfrm>
              <a:off x="2294" y="922"/>
              <a:ext cx="37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3200">
                  <a:solidFill>
                    <a:srgbClr val="000099"/>
                  </a:solidFill>
                </a:rPr>
                <a:t>…</a:t>
              </a:r>
            </a:p>
          </p:txBody>
        </p:sp>
      </p:grpSp>
      <p:sp>
        <p:nvSpPr>
          <p:cNvPr id="27682" name="Line 91"/>
          <p:cNvSpPr>
            <a:spLocks noChangeShapeType="1"/>
          </p:cNvSpPr>
          <p:nvPr/>
        </p:nvSpPr>
        <p:spPr bwMode="auto">
          <a:xfrm>
            <a:off x="2286000" y="2514600"/>
            <a:ext cx="0" cy="99060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83" name="Text Box 92"/>
          <p:cNvSpPr txBox="1">
            <a:spLocks noChangeArrowheads="1"/>
          </p:cNvSpPr>
          <p:nvPr/>
        </p:nvSpPr>
        <p:spPr bwMode="auto">
          <a:xfrm>
            <a:off x="6796088" y="6500813"/>
            <a:ext cx="2271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</a:rPr>
              <a:t>Slide credit: Josef </a:t>
            </a:r>
            <a:r>
              <a:rPr lang="en-US" altLang="en-US" sz="1600" dirty="0" err="1">
                <a:solidFill>
                  <a:schemeClr val="bg1">
                    <a:lumMod val="50000"/>
                  </a:schemeClr>
                </a:solidFill>
              </a:rPr>
              <a:t>Sivic</a:t>
            </a:r>
            <a:endParaRPr lang="en-US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684" name="Text Box 93"/>
          <p:cNvSpPr txBox="1">
            <a:spLocks noChangeArrowheads="1"/>
          </p:cNvSpPr>
          <p:nvPr/>
        </p:nvSpPr>
        <p:spPr bwMode="auto">
          <a:xfrm>
            <a:off x="5943599" y="1570832"/>
            <a:ext cx="2614613" cy="495300"/>
          </a:xfrm>
          <a:prstGeom prst="rect">
            <a:avLst/>
          </a:prstGeom>
          <a:solidFill>
            <a:schemeClr val="bg1"/>
          </a:solidFill>
          <a:ln w="38100">
            <a:solidFill>
              <a:srgbClr val="FF99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Visual vocabulary</a:t>
            </a:r>
          </a:p>
        </p:txBody>
      </p:sp>
    </p:spTree>
    <p:extLst>
      <p:ext uri="{BB962C8B-B14F-4D97-AF65-F5344CB8AC3E}">
        <p14:creationId xmlns:p14="http://schemas.microsoft.com/office/powerpoint/2010/main" val="139385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03412" y="1690689"/>
            <a:ext cx="7772400" cy="4464451"/>
          </a:xfrm>
        </p:spPr>
        <p:txBody>
          <a:bodyPr/>
          <a:lstStyle/>
          <a:p>
            <a:pPr marL="533400" indent="-533400">
              <a:buFontTx/>
              <a:buChar char="•"/>
            </a:pPr>
            <a:r>
              <a:rPr lang="en-US" altLang="en-US" dirty="0" smtClean="0"/>
              <a:t>Want to minimize sum of squared Euclidean distances between points </a:t>
            </a:r>
            <a:r>
              <a:rPr lang="en-US" altLang="en-US" i="1" dirty="0" smtClean="0"/>
              <a:t>x</a:t>
            </a:r>
            <a:r>
              <a:rPr lang="en-US" altLang="en-US" i="1" baseline="-25000" dirty="0" smtClean="0"/>
              <a:t>i</a:t>
            </a:r>
            <a:r>
              <a:rPr lang="en-US" altLang="en-US" dirty="0" smtClean="0"/>
              <a:t> and their nearest cluster centers </a:t>
            </a:r>
            <a:r>
              <a:rPr lang="en-US" altLang="en-US" i="1" dirty="0" err="1" smtClean="0"/>
              <a:t>m</a:t>
            </a:r>
            <a:r>
              <a:rPr lang="en-US" altLang="en-US" i="1" baseline="-25000" dirty="0" err="1" smtClean="0"/>
              <a:t>k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  <a:p>
            <a:pPr marL="533400" indent="-533400">
              <a:buFontTx/>
              <a:buChar char="•"/>
            </a:pPr>
            <a:endParaRPr lang="en-US" altLang="en-US" dirty="0" smtClean="0"/>
          </a:p>
          <a:p>
            <a:pPr marL="533400" indent="-533400">
              <a:buFontTx/>
              <a:buChar char="•"/>
            </a:pPr>
            <a:r>
              <a:rPr lang="en-US" altLang="en-US" dirty="0" smtClean="0"/>
              <a:t>Randomly initialize K cluster centers</a:t>
            </a:r>
          </a:p>
          <a:p>
            <a:pPr marL="533400" indent="-533400">
              <a:buFontTx/>
              <a:buChar char="•"/>
            </a:pPr>
            <a:endParaRPr lang="en-US" altLang="en-US" dirty="0" smtClean="0"/>
          </a:p>
          <a:p>
            <a:pPr marL="533400" indent="-533400">
              <a:buFontTx/>
              <a:buChar char="•"/>
            </a:pPr>
            <a:r>
              <a:rPr lang="en-US" altLang="en-US" dirty="0" smtClean="0"/>
              <a:t>Iterate until convergence:</a:t>
            </a:r>
          </a:p>
          <a:p>
            <a:pPr marL="838200" lvl="1" indent="-381000"/>
            <a:r>
              <a:rPr lang="en-US" altLang="en-US" dirty="0" smtClean="0"/>
              <a:t>Assign each data point to the nearest center</a:t>
            </a:r>
          </a:p>
          <a:p>
            <a:pPr marL="838200" lvl="1" indent="-381000"/>
            <a:endParaRPr lang="en-US" altLang="en-US" dirty="0" smtClean="0"/>
          </a:p>
          <a:p>
            <a:pPr marL="838200" lvl="1" indent="-381000"/>
            <a:r>
              <a:rPr lang="en-US" altLang="en-US" dirty="0" smtClean="0"/>
              <a:t>Re-compute each cluster center as the mean of all points assigned to it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K-means clustering</a:t>
            </a:r>
          </a:p>
        </p:txBody>
      </p:sp>
      <p:graphicFrame>
        <p:nvGraphicFramePr>
          <p:cNvPr id="1026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2794518"/>
              </p:ext>
            </p:extLst>
          </p:nvPr>
        </p:nvGraphicFramePr>
        <p:xfrm>
          <a:off x="2712499" y="2364534"/>
          <a:ext cx="3774015" cy="1064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Equation" r:id="rId4" imgW="1981080" imgH="558720" progId="Equation.3">
                  <p:embed/>
                </p:oleObj>
              </mc:Choice>
              <mc:Fallback>
                <p:oleObj name="Equation" r:id="rId4" imgW="198108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499" y="2364534"/>
                        <a:ext cx="3774015" cy="1064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848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4979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From clustering to vector quantization</a:t>
            </a:r>
          </a:p>
        </p:txBody>
      </p:sp>
      <p:sp>
        <p:nvSpPr>
          <p:cNvPr id="960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 smtClean="0"/>
              <a:t>Clustering is a common method for learning a visual vocabulary or codebook</a:t>
            </a:r>
          </a:p>
          <a:p>
            <a:pPr lvl="1"/>
            <a:r>
              <a:rPr lang="en-US" altLang="en-US" smtClean="0"/>
              <a:t>Unsupervised learning process</a:t>
            </a:r>
          </a:p>
          <a:p>
            <a:pPr lvl="1"/>
            <a:r>
              <a:rPr lang="en-US" altLang="en-US" smtClean="0"/>
              <a:t>Each cluster center produced by k-means becomes a codevector</a:t>
            </a:r>
          </a:p>
          <a:p>
            <a:pPr lvl="1"/>
            <a:r>
              <a:rPr lang="en-US" altLang="en-US" smtClean="0"/>
              <a:t>Codebook can be learned on separate training set</a:t>
            </a:r>
          </a:p>
          <a:p>
            <a:pPr lvl="1"/>
            <a:r>
              <a:rPr lang="en-US" altLang="en-US" smtClean="0"/>
              <a:t>Provided the training set is sufficiently representative, the codebook will be “universal”</a:t>
            </a:r>
            <a:br>
              <a:rPr lang="en-US" altLang="en-US" smtClean="0"/>
            </a:br>
            <a:endParaRPr lang="en-US" altLang="en-US" smtClean="0"/>
          </a:p>
          <a:p>
            <a:pPr>
              <a:buFontTx/>
              <a:buChar char="•"/>
            </a:pPr>
            <a:r>
              <a:rPr lang="en-US" altLang="en-US" smtClean="0"/>
              <a:t>The codebook is used for quantizing features</a:t>
            </a:r>
          </a:p>
          <a:p>
            <a:pPr lvl="1"/>
            <a:r>
              <a:rPr lang="en-US" altLang="en-US" smtClean="0"/>
              <a:t>A </a:t>
            </a:r>
            <a:r>
              <a:rPr lang="en-US" altLang="en-US" i="1" smtClean="0"/>
              <a:t>vector quantizer</a:t>
            </a:r>
            <a:r>
              <a:rPr lang="en-US" altLang="en-US" smtClean="0"/>
              <a:t> takes a feature vector and maps it to the index of the nearest codevector in a codebook</a:t>
            </a:r>
          </a:p>
          <a:p>
            <a:pPr lvl="1"/>
            <a:r>
              <a:rPr lang="en-US" altLang="en-US" smtClean="0"/>
              <a:t>Codebook = visual vocabulary</a:t>
            </a:r>
          </a:p>
          <a:p>
            <a:pPr lvl="1"/>
            <a:r>
              <a:rPr lang="en-US" altLang="en-US" smtClean="0"/>
              <a:t>Codevector = visual word</a:t>
            </a:r>
            <a:br>
              <a:rPr lang="en-US" altLang="en-US" smtClean="0"/>
            </a:b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0912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0515" grpId="0" build="p" bldLvl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sz="34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Example visual vocabulary</a:t>
            </a: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90600"/>
            <a:ext cx="6119813" cy="577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7246938" y="6534150"/>
            <a:ext cx="1820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Fei-Fei et al. 2005</a:t>
            </a:r>
          </a:p>
        </p:txBody>
      </p:sp>
    </p:spTree>
    <p:extLst>
      <p:ext uri="{BB962C8B-B14F-4D97-AF65-F5344CB8AC3E}">
        <p14:creationId xmlns:p14="http://schemas.microsoft.com/office/powerpoint/2010/main" val="402079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4648200" y="1295400"/>
            <a:ext cx="4495800" cy="4724400"/>
          </a:xfrm>
          <a:prstGeom prst="rect">
            <a:avLst/>
          </a:prstGeom>
          <a:solidFill>
            <a:srgbClr val="F6B6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54" name="Rectangle 3"/>
          <p:cNvSpPr>
            <a:spLocks noChangeArrowheads="1"/>
          </p:cNvSpPr>
          <p:nvPr/>
        </p:nvSpPr>
        <p:spPr bwMode="auto">
          <a:xfrm>
            <a:off x="0" y="1295400"/>
            <a:ext cx="4495800" cy="4724400"/>
          </a:xfrm>
          <a:prstGeom prst="rect">
            <a:avLst/>
          </a:prstGeom>
          <a:solidFill>
            <a:srgbClr val="B3B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4800600" y="1524000"/>
          <a:ext cx="4114800" cy="405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" name="Image" r:id="rId4" imgW="4800000" imgH="3415873" progId="Photoshop.Image.6">
                  <p:embed/>
                </p:oleObj>
              </mc:Choice>
              <mc:Fallback>
                <p:oleObj name="Image" r:id="rId4" imgW="4800000" imgH="3415873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777" r="18889"/>
                      <a:stretch>
                        <a:fillRect/>
                      </a:stretch>
                    </p:blipFill>
                    <p:spPr bwMode="auto">
                      <a:xfrm>
                        <a:off x="4800600" y="1524000"/>
                        <a:ext cx="4114800" cy="405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180975" y="1524000"/>
          <a:ext cx="4086225" cy="420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Image" r:id="rId6" imgW="4888889" imgH="3530159" progId="Photoshop.Image.6">
                  <p:embed/>
                </p:oleObj>
              </mc:Choice>
              <mc:Fallback>
                <p:oleObj name="Image" r:id="rId6" imgW="4888889" imgH="3530159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715" r="20238"/>
                      <a:stretch>
                        <a:fillRect/>
                      </a:stretch>
                    </p:blipFill>
                    <p:spPr bwMode="auto">
                      <a:xfrm>
                        <a:off x="180975" y="1524000"/>
                        <a:ext cx="4086225" cy="420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5766" name="Rectangle 6"/>
          <p:cNvSpPr>
            <a:spLocks noChangeArrowheads="1"/>
          </p:cNvSpPr>
          <p:nvPr/>
        </p:nvSpPr>
        <p:spPr bwMode="auto">
          <a:xfrm>
            <a:off x="457200" y="2746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sz="34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Image patch examples of  visual words</a:t>
            </a:r>
          </a:p>
        </p:txBody>
      </p:sp>
      <p:sp>
        <p:nvSpPr>
          <p:cNvPr id="2056" name="Text Box 7"/>
          <p:cNvSpPr txBox="1">
            <a:spLocks noChangeArrowheads="1"/>
          </p:cNvSpPr>
          <p:nvPr/>
        </p:nvSpPr>
        <p:spPr bwMode="auto">
          <a:xfrm>
            <a:off x="7450138" y="6534150"/>
            <a:ext cx="16176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 err="1">
                <a:solidFill>
                  <a:schemeClr val="bg1">
                    <a:lumMod val="50000"/>
                  </a:schemeClr>
                </a:solidFill>
              </a:rPr>
              <a:t>Sivic</a:t>
            </a: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</a:rPr>
              <a:t> et al. 2005</a:t>
            </a:r>
          </a:p>
        </p:txBody>
      </p:sp>
    </p:spTree>
    <p:extLst>
      <p:ext uri="{BB962C8B-B14F-4D97-AF65-F5344CB8AC3E}">
        <p14:creationId xmlns:p14="http://schemas.microsoft.com/office/powerpoint/2010/main" val="27041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Visual vocabularies: Issues</a:t>
            </a:r>
          </a:p>
        </p:txBody>
      </p:sp>
      <p:sp>
        <p:nvSpPr>
          <p:cNvPr id="108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 dirty="0" smtClean="0"/>
              <a:t>How to choose vocabulary size?</a:t>
            </a:r>
          </a:p>
          <a:p>
            <a:pPr lvl="1"/>
            <a:r>
              <a:rPr lang="en-US" altLang="en-US" dirty="0" smtClean="0"/>
              <a:t>Too small: visual words not representative of all patches</a:t>
            </a:r>
          </a:p>
          <a:p>
            <a:pPr lvl="1"/>
            <a:r>
              <a:rPr lang="en-US" altLang="en-US" dirty="0" smtClean="0"/>
              <a:t>Too large: quantization artifacts, overfitting</a:t>
            </a:r>
          </a:p>
          <a:p>
            <a:pPr>
              <a:buFontTx/>
              <a:buChar char="•"/>
            </a:pPr>
            <a:endParaRPr lang="en-US" altLang="en-US" dirty="0" smtClean="0"/>
          </a:p>
          <a:p>
            <a:pPr>
              <a:buFontTx/>
              <a:buChar char="•"/>
            </a:pPr>
            <a:r>
              <a:rPr lang="en-US" altLang="en-US" dirty="0" smtClean="0"/>
              <a:t>Generative or discriminative learning?</a:t>
            </a:r>
          </a:p>
          <a:p>
            <a:pPr>
              <a:buFontTx/>
              <a:buChar char="•"/>
            </a:pPr>
            <a:endParaRPr lang="en-US" altLang="en-US" dirty="0" smtClean="0"/>
          </a:p>
          <a:p>
            <a:pPr>
              <a:buFontTx/>
              <a:buChar char="•"/>
            </a:pPr>
            <a:r>
              <a:rPr lang="en-US" altLang="en-US" dirty="0" smtClean="0"/>
              <a:t>Computational efficiency</a:t>
            </a:r>
          </a:p>
          <a:p>
            <a:pPr lvl="1"/>
            <a:r>
              <a:rPr lang="en-US" altLang="en-US" dirty="0" smtClean="0"/>
              <a:t>Vocabulary trees </a:t>
            </a:r>
            <a:br>
              <a:rPr lang="en-US" altLang="en-US" dirty="0" smtClean="0"/>
            </a:br>
            <a:r>
              <a:rPr lang="en-US" altLang="en-US" dirty="0" smtClean="0"/>
              <a:t>(</a:t>
            </a:r>
            <a:r>
              <a:rPr lang="en-US" altLang="en-US" dirty="0" err="1" smtClean="0"/>
              <a:t>Nister</a:t>
            </a:r>
            <a:r>
              <a:rPr lang="en-US" altLang="en-US" dirty="0" smtClean="0"/>
              <a:t> &amp; </a:t>
            </a:r>
            <a:r>
              <a:rPr lang="en-US" altLang="en-US" dirty="0" err="1" smtClean="0"/>
              <a:t>Stewenius</a:t>
            </a:r>
            <a:r>
              <a:rPr lang="en-US" altLang="en-US" dirty="0" smtClean="0"/>
              <a:t>, 2006)</a:t>
            </a:r>
          </a:p>
        </p:txBody>
      </p:sp>
      <p:pic>
        <p:nvPicPr>
          <p:cNvPr id="10823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240" y="2579427"/>
            <a:ext cx="2906712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395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2371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What is texture ?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200" dirty="0"/>
              <a:t>There is no accurate definition</a:t>
            </a:r>
            <a:r>
              <a:rPr lang="en-US" altLang="en-US" sz="2200" dirty="0" smtClean="0"/>
              <a:t>.</a:t>
            </a:r>
          </a:p>
          <a:p>
            <a:endParaRPr lang="en-US" altLang="en-US" sz="2200" dirty="0"/>
          </a:p>
          <a:p>
            <a:r>
              <a:rPr lang="en-US" altLang="en-US" sz="2200" dirty="0"/>
              <a:t>It is often used to represent all the “details” in the image. </a:t>
            </a:r>
            <a:endParaRPr lang="en-US" altLang="en-US" sz="2200" dirty="0" smtClean="0"/>
          </a:p>
          <a:p>
            <a:endParaRPr lang="en-US" altLang="en-US" sz="2200" dirty="0"/>
          </a:p>
          <a:p>
            <a:r>
              <a:rPr lang="en-US" altLang="en-US" sz="2200" dirty="0" smtClean="0"/>
              <a:t>Sometimes </a:t>
            </a:r>
            <a:r>
              <a:rPr lang="en-US" altLang="en-US" sz="2200" dirty="0"/>
              <a:t>images are divided to shape + texture</a:t>
            </a:r>
            <a:r>
              <a:rPr lang="en-US" altLang="en-US" sz="2200" dirty="0" smtClean="0"/>
              <a:t>.</a:t>
            </a:r>
          </a:p>
          <a:p>
            <a:endParaRPr lang="en-US" altLang="en-US" sz="2200" dirty="0"/>
          </a:p>
          <a:p>
            <a:r>
              <a:rPr lang="en-US" altLang="en-US" sz="2200" dirty="0" smtClean="0"/>
              <a:t>Images </a:t>
            </a:r>
            <a:r>
              <a:rPr lang="en-US" altLang="en-US" sz="2200" dirty="0"/>
              <a:t>or patterns with some kind of “structure”.</a:t>
            </a:r>
          </a:p>
          <a:p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79978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tmp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" t="17174" r="66127" b="47049"/>
          <a:stretch>
            <a:fillRect/>
          </a:stretch>
        </p:blipFill>
        <p:spPr bwMode="auto">
          <a:xfrm>
            <a:off x="5715000" y="895350"/>
            <a:ext cx="29718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6787" name="Rectangle 3"/>
          <p:cNvSpPr>
            <a:spLocks noChangeArrowheads="1"/>
          </p:cNvSpPr>
          <p:nvPr/>
        </p:nvSpPr>
        <p:spPr bwMode="auto">
          <a:xfrm>
            <a:off x="457200" y="2746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1" hangingPunct="1">
              <a:defRPr/>
            </a:pPr>
            <a:r>
              <a:rPr lang="en-US" sz="34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3. Image representation</a:t>
            </a:r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1317625" y="5111750"/>
            <a:ext cx="6835775" cy="755650"/>
            <a:chOff x="2256" y="2544"/>
            <a:chExt cx="3202" cy="354"/>
          </a:xfrm>
        </p:grpSpPr>
        <p:pic>
          <p:nvPicPr>
            <p:cNvPr id="31764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179" r="21556" b="47224"/>
            <a:stretch>
              <a:fillRect/>
            </a:stretch>
          </p:blipFill>
          <p:spPr bwMode="auto">
            <a:xfrm>
              <a:off x="2256" y="2688"/>
              <a:ext cx="2640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65" name="Text Box 6"/>
            <p:cNvSpPr txBox="1">
              <a:spLocks noChangeArrowheads="1"/>
            </p:cNvSpPr>
            <p:nvPr/>
          </p:nvSpPr>
          <p:spPr bwMode="auto">
            <a:xfrm>
              <a:off x="4944" y="2544"/>
              <a:ext cx="51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3200" b="1"/>
                <a:t>…..</a:t>
              </a:r>
            </a:p>
          </p:txBody>
        </p:sp>
      </p:grpSp>
      <p:sp>
        <p:nvSpPr>
          <p:cNvPr id="31749" name="Line 7"/>
          <p:cNvSpPr>
            <a:spLocks noChangeShapeType="1"/>
          </p:cNvSpPr>
          <p:nvPr/>
        </p:nvSpPr>
        <p:spPr bwMode="auto">
          <a:xfrm>
            <a:off x="1066800" y="5105400"/>
            <a:ext cx="723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0" name="Line 8"/>
          <p:cNvSpPr>
            <a:spLocks noChangeShapeType="1"/>
          </p:cNvSpPr>
          <p:nvPr/>
        </p:nvSpPr>
        <p:spPr bwMode="auto">
          <a:xfrm flipV="1">
            <a:off x="1066800" y="22860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1" name="Rectangle 9"/>
          <p:cNvSpPr>
            <a:spLocks noChangeArrowheads="1"/>
          </p:cNvSpPr>
          <p:nvPr/>
        </p:nvSpPr>
        <p:spPr bwMode="auto">
          <a:xfrm>
            <a:off x="1447800" y="4495800"/>
            <a:ext cx="228600" cy="6096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752" name="Rectangle 10"/>
          <p:cNvSpPr>
            <a:spLocks noChangeArrowheads="1"/>
          </p:cNvSpPr>
          <p:nvPr/>
        </p:nvSpPr>
        <p:spPr bwMode="auto">
          <a:xfrm>
            <a:off x="1905000" y="3352800"/>
            <a:ext cx="228600" cy="17526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753" name="Rectangle 11"/>
          <p:cNvSpPr>
            <a:spLocks noChangeArrowheads="1"/>
          </p:cNvSpPr>
          <p:nvPr/>
        </p:nvSpPr>
        <p:spPr bwMode="auto">
          <a:xfrm>
            <a:off x="2438400" y="3657600"/>
            <a:ext cx="228600" cy="14478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754" name="Rectangle 12"/>
          <p:cNvSpPr>
            <a:spLocks noChangeArrowheads="1"/>
          </p:cNvSpPr>
          <p:nvPr/>
        </p:nvSpPr>
        <p:spPr bwMode="auto">
          <a:xfrm>
            <a:off x="2971800" y="4800600"/>
            <a:ext cx="228600" cy="3048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755" name="Rectangle 13"/>
          <p:cNvSpPr>
            <a:spLocks noChangeArrowheads="1"/>
          </p:cNvSpPr>
          <p:nvPr/>
        </p:nvSpPr>
        <p:spPr bwMode="auto">
          <a:xfrm>
            <a:off x="3505200" y="2819400"/>
            <a:ext cx="228600" cy="22860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756" name="Rectangle 14"/>
          <p:cNvSpPr>
            <a:spLocks noChangeArrowheads="1"/>
          </p:cNvSpPr>
          <p:nvPr/>
        </p:nvSpPr>
        <p:spPr bwMode="auto">
          <a:xfrm>
            <a:off x="4038600" y="3962400"/>
            <a:ext cx="228600" cy="11430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757" name="Rectangle 15"/>
          <p:cNvSpPr>
            <a:spLocks noChangeArrowheads="1"/>
          </p:cNvSpPr>
          <p:nvPr/>
        </p:nvSpPr>
        <p:spPr bwMode="auto">
          <a:xfrm>
            <a:off x="4572000" y="3505200"/>
            <a:ext cx="228600" cy="16002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758" name="Rectangle 16"/>
          <p:cNvSpPr>
            <a:spLocks noChangeArrowheads="1"/>
          </p:cNvSpPr>
          <p:nvPr/>
        </p:nvSpPr>
        <p:spPr bwMode="auto">
          <a:xfrm>
            <a:off x="5029200" y="4267200"/>
            <a:ext cx="228600" cy="8382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759" name="Rectangle 17"/>
          <p:cNvSpPr>
            <a:spLocks noChangeArrowheads="1"/>
          </p:cNvSpPr>
          <p:nvPr/>
        </p:nvSpPr>
        <p:spPr bwMode="auto">
          <a:xfrm>
            <a:off x="5562600" y="3352800"/>
            <a:ext cx="228600" cy="17526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760" name="Rectangle 18"/>
          <p:cNvSpPr>
            <a:spLocks noChangeArrowheads="1"/>
          </p:cNvSpPr>
          <p:nvPr/>
        </p:nvSpPr>
        <p:spPr bwMode="auto">
          <a:xfrm>
            <a:off x="6096000" y="4648200"/>
            <a:ext cx="228600" cy="4572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761" name="Rectangle 19"/>
          <p:cNvSpPr>
            <a:spLocks noChangeArrowheads="1"/>
          </p:cNvSpPr>
          <p:nvPr/>
        </p:nvSpPr>
        <p:spPr bwMode="auto">
          <a:xfrm>
            <a:off x="6553200" y="3810000"/>
            <a:ext cx="228600" cy="12954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762" name="Text Box 20"/>
          <p:cNvSpPr txBox="1">
            <a:spLocks noChangeArrowheads="1"/>
          </p:cNvSpPr>
          <p:nvPr/>
        </p:nvSpPr>
        <p:spPr bwMode="auto">
          <a:xfrm rot="-5400000">
            <a:off x="6350" y="3651250"/>
            <a:ext cx="1298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frequency</a:t>
            </a:r>
          </a:p>
        </p:txBody>
      </p:sp>
      <p:sp>
        <p:nvSpPr>
          <p:cNvPr id="31763" name="Text Box 21"/>
          <p:cNvSpPr txBox="1">
            <a:spLocks noChangeArrowheads="1"/>
          </p:cNvSpPr>
          <p:nvPr/>
        </p:nvSpPr>
        <p:spPr bwMode="auto">
          <a:xfrm>
            <a:off x="3657600" y="5943600"/>
            <a:ext cx="1660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codewords</a:t>
            </a:r>
          </a:p>
        </p:txBody>
      </p:sp>
    </p:spTree>
    <p:extLst>
      <p:ext uri="{BB962C8B-B14F-4D97-AF65-F5344CB8AC3E}">
        <p14:creationId xmlns:p14="http://schemas.microsoft.com/office/powerpoint/2010/main" val="303435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Image classification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 smtClean="0"/>
              <a:t>Given the bag-of-features representations of images from different classes, how do we learn a model for distinguishing them?</a:t>
            </a:r>
          </a:p>
        </p:txBody>
      </p:sp>
      <p:grpSp>
        <p:nvGrpSpPr>
          <p:cNvPr id="32772" name="Group 4"/>
          <p:cNvGrpSpPr>
            <a:grpSpLocks/>
          </p:cNvGrpSpPr>
          <p:nvPr/>
        </p:nvGrpSpPr>
        <p:grpSpPr bwMode="auto">
          <a:xfrm>
            <a:off x="228600" y="3505200"/>
            <a:ext cx="8763000" cy="2209800"/>
            <a:chOff x="144" y="1776"/>
            <a:chExt cx="5520" cy="1392"/>
          </a:xfrm>
        </p:grpSpPr>
        <p:sp>
          <p:nvSpPr>
            <p:cNvPr id="32773" name="Rectangle 5"/>
            <p:cNvSpPr>
              <a:spLocks noChangeArrowheads="1"/>
            </p:cNvSpPr>
            <p:nvPr/>
          </p:nvSpPr>
          <p:spPr bwMode="auto">
            <a:xfrm>
              <a:off x="4944" y="1776"/>
              <a:ext cx="96" cy="112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774" name="Rectangle 6"/>
            <p:cNvSpPr>
              <a:spLocks noChangeArrowheads="1"/>
            </p:cNvSpPr>
            <p:nvPr/>
          </p:nvSpPr>
          <p:spPr bwMode="auto">
            <a:xfrm>
              <a:off x="4320" y="2736"/>
              <a:ext cx="96" cy="16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775" name="Rectangle 7"/>
            <p:cNvSpPr>
              <a:spLocks noChangeArrowheads="1"/>
            </p:cNvSpPr>
            <p:nvPr/>
          </p:nvSpPr>
          <p:spPr bwMode="auto">
            <a:xfrm>
              <a:off x="4608" y="2592"/>
              <a:ext cx="96" cy="313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776" name="Rectangle 8"/>
            <p:cNvSpPr>
              <a:spLocks noChangeArrowheads="1"/>
            </p:cNvSpPr>
            <p:nvPr/>
          </p:nvSpPr>
          <p:spPr bwMode="auto">
            <a:xfrm>
              <a:off x="5328" y="2736"/>
              <a:ext cx="96" cy="16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777" name="Rectangle 9"/>
            <p:cNvSpPr>
              <a:spLocks noChangeArrowheads="1"/>
            </p:cNvSpPr>
            <p:nvPr/>
          </p:nvSpPr>
          <p:spPr bwMode="auto">
            <a:xfrm>
              <a:off x="2976" y="2832"/>
              <a:ext cx="96" cy="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778" name="Rectangle 10"/>
            <p:cNvSpPr>
              <a:spLocks noChangeArrowheads="1"/>
            </p:cNvSpPr>
            <p:nvPr/>
          </p:nvSpPr>
          <p:spPr bwMode="auto">
            <a:xfrm>
              <a:off x="2400" y="2208"/>
              <a:ext cx="96" cy="72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779" name="Rectangle 11"/>
            <p:cNvSpPr>
              <a:spLocks noChangeArrowheads="1"/>
            </p:cNvSpPr>
            <p:nvPr/>
          </p:nvSpPr>
          <p:spPr bwMode="auto">
            <a:xfrm>
              <a:off x="2688" y="2832"/>
              <a:ext cx="96" cy="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780" name="Rectangle 12"/>
            <p:cNvSpPr>
              <a:spLocks noChangeArrowheads="1"/>
            </p:cNvSpPr>
            <p:nvPr/>
          </p:nvSpPr>
          <p:spPr bwMode="auto">
            <a:xfrm>
              <a:off x="3408" y="2880"/>
              <a:ext cx="96" cy="4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781" name="Rectangle 13"/>
            <p:cNvSpPr>
              <a:spLocks noChangeArrowheads="1"/>
            </p:cNvSpPr>
            <p:nvPr/>
          </p:nvSpPr>
          <p:spPr bwMode="auto">
            <a:xfrm>
              <a:off x="960" y="2809"/>
              <a:ext cx="96" cy="96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782" name="Rectangle 14"/>
            <p:cNvSpPr>
              <a:spLocks noChangeArrowheads="1"/>
            </p:cNvSpPr>
            <p:nvPr/>
          </p:nvSpPr>
          <p:spPr bwMode="auto">
            <a:xfrm>
              <a:off x="384" y="2809"/>
              <a:ext cx="96" cy="96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783" name="Rectangle 15"/>
            <p:cNvSpPr>
              <a:spLocks noChangeArrowheads="1"/>
            </p:cNvSpPr>
            <p:nvPr/>
          </p:nvSpPr>
          <p:spPr bwMode="auto">
            <a:xfrm>
              <a:off x="672" y="1897"/>
              <a:ext cx="96" cy="1008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784" name="Rectangle 16"/>
            <p:cNvSpPr>
              <a:spLocks noChangeArrowheads="1"/>
            </p:cNvSpPr>
            <p:nvPr/>
          </p:nvSpPr>
          <p:spPr bwMode="auto">
            <a:xfrm>
              <a:off x="1392" y="2185"/>
              <a:ext cx="96" cy="720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785" name="Line 17"/>
            <p:cNvSpPr>
              <a:spLocks noChangeShapeType="1"/>
            </p:cNvSpPr>
            <p:nvPr/>
          </p:nvSpPr>
          <p:spPr bwMode="auto">
            <a:xfrm>
              <a:off x="144" y="2905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6" name="Line 18"/>
            <p:cNvSpPr>
              <a:spLocks noChangeShapeType="1"/>
            </p:cNvSpPr>
            <p:nvPr/>
          </p:nvSpPr>
          <p:spPr bwMode="auto">
            <a:xfrm flipV="1">
              <a:off x="144" y="1801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2787" name="Picture 19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1296" y="296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88" name="Picture 20" descr="bicyc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288" y="2953"/>
              <a:ext cx="197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89" name="Picture 21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576" y="295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90" name="Line 22"/>
            <p:cNvSpPr>
              <a:spLocks noChangeShapeType="1"/>
            </p:cNvSpPr>
            <p:nvPr/>
          </p:nvSpPr>
          <p:spPr bwMode="auto">
            <a:xfrm>
              <a:off x="4080" y="2905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1" name="Line 23"/>
            <p:cNvSpPr>
              <a:spLocks noChangeShapeType="1"/>
            </p:cNvSpPr>
            <p:nvPr/>
          </p:nvSpPr>
          <p:spPr bwMode="auto">
            <a:xfrm flipV="1">
              <a:off x="4080" y="1801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2" name="Line 24"/>
            <p:cNvSpPr>
              <a:spLocks noChangeShapeType="1"/>
            </p:cNvSpPr>
            <p:nvPr/>
          </p:nvSpPr>
          <p:spPr bwMode="auto">
            <a:xfrm>
              <a:off x="2160" y="2928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3" name="Line 25"/>
            <p:cNvSpPr>
              <a:spLocks noChangeShapeType="1"/>
            </p:cNvSpPr>
            <p:nvPr/>
          </p:nvSpPr>
          <p:spPr bwMode="auto">
            <a:xfrm flipV="1">
              <a:off x="2160" y="1824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2794" name="Picture 26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864" y="2976"/>
              <a:ext cx="33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95" name="Picture 27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3360" y="296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96" name="Picture 28" descr="bicyc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2304" y="2953"/>
              <a:ext cx="197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97" name="Picture 29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2592" y="2976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98" name="Picture 30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2832" y="2976"/>
              <a:ext cx="33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99" name="Picture 31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5280" y="296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800" name="Picture 32" descr="bicyc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4224" y="2953"/>
              <a:ext cx="197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801" name="Picture 33" descr="erm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4560" y="295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802" name="Picture 34" descr="viol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4848" y="2976"/>
              <a:ext cx="33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954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VLAD: Vector of Locally Aggregated Descriptors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BoW</a:t>
            </a:r>
            <a:r>
              <a:rPr lang="en-GB" dirty="0" smtClean="0"/>
              <a:t> counts </a:t>
            </a:r>
            <a:r>
              <a:rPr lang="en-GB" dirty="0"/>
              <a:t>the no. of descriptors associated with each cluster in a codebook(vocabulary</a:t>
            </a:r>
            <a:r>
              <a:rPr lang="en-GB" dirty="0" smtClean="0"/>
              <a:t>)</a:t>
            </a:r>
          </a:p>
          <a:p>
            <a:endParaRPr lang="en-GB" dirty="0" smtClean="0"/>
          </a:p>
          <a:p>
            <a:r>
              <a:rPr lang="en-GB" dirty="0" smtClean="0"/>
              <a:t>Then creates a </a:t>
            </a:r>
            <a:r>
              <a:rPr lang="en-GB" dirty="0"/>
              <a:t>histogram for each set of descriptors from an </a:t>
            </a:r>
            <a:r>
              <a:rPr lang="en-GB" dirty="0" smtClean="0"/>
              <a:t>image</a:t>
            </a:r>
          </a:p>
          <a:p>
            <a:endParaRPr lang="en-GB" dirty="0" smtClean="0"/>
          </a:p>
          <a:p>
            <a:r>
              <a:rPr lang="en-GB" dirty="0" smtClean="0"/>
              <a:t>VLAD accumulate </a:t>
            </a:r>
            <a:r>
              <a:rPr lang="en-GB" dirty="0"/>
              <a:t>the residual of each descriptor with respect to its assigned cluster.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Stores </a:t>
            </a:r>
            <a:r>
              <a:rPr lang="en-GB" dirty="0"/>
              <a:t>the sum of the differences of the descriptors assigned to the cluster and the centroid of the cluster.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9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2"/>
          <p:cNvSpPr txBox="1">
            <a:spLocks noChangeArrowheads="1"/>
          </p:cNvSpPr>
          <p:nvPr/>
        </p:nvSpPr>
        <p:spPr bwMode="auto">
          <a:xfrm>
            <a:off x="457200" y="981075"/>
            <a:ext cx="8229600" cy="547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61596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1pPr>
            <a:lvl2pPr marL="690563" indent="-3476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3000"/>
              </a:lnSpc>
              <a:spcBef>
                <a:spcPts val="450"/>
              </a:spcBef>
              <a:buClr>
                <a:srgbClr val="330066"/>
              </a:buClr>
              <a:buSzPct val="70000"/>
              <a:buFont typeface="Wingdings" panose="05000000000000000000" pitchFamily="2" charset="2"/>
              <a:buChar char=""/>
            </a:pPr>
            <a:endParaRPr lang="fr-FR" altLang="en-US" sz="1800" b="0" dirty="0">
              <a:solidFill>
                <a:srgbClr val="000000"/>
              </a:solidFill>
            </a:endParaRPr>
          </a:p>
          <a:p>
            <a:pPr algn="l" eaLnBrk="1" hangingPunct="1">
              <a:lnSpc>
                <a:spcPct val="93000"/>
              </a:lnSpc>
              <a:spcBef>
                <a:spcPts val="450"/>
              </a:spcBef>
              <a:buClrTx/>
              <a:buFontTx/>
              <a:buNone/>
            </a:pPr>
            <a:endParaRPr lang="fr-FR" altLang="en-US" sz="1800" b="0" dirty="0">
              <a:solidFill>
                <a:srgbClr val="000000"/>
              </a:solidFill>
            </a:endParaRPr>
          </a:p>
          <a:p>
            <a:pPr algn="l" eaLnBrk="1" hangingPunct="1">
              <a:lnSpc>
                <a:spcPct val="93000"/>
              </a:lnSpc>
              <a:spcBef>
                <a:spcPts val="450"/>
              </a:spcBef>
              <a:buClr>
                <a:srgbClr val="330066"/>
              </a:buClr>
              <a:buSzPct val="70000"/>
              <a:buFont typeface="Wingdings" panose="05000000000000000000" pitchFamily="2" charset="2"/>
              <a:buChar char=""/>
            </a:pPr>
            <a:r>
              <a:rPr lang="fr-FR" altLang="en-US" sz="1800" b="0" dirty="0">
                <a:solidFill>
                  <a:srgbClr val="000000"/>
                </a:solidFill>
              </a:rPr>
              <a:t>Learning: a </a:t>
            </a:r>
            <a:r>
              <a:rPr lang="fr-FR" altLang="en-US" sz="1800" b="0" dirty="0" err="1">
                <a:solidFill>
                  <a:srgbClr val="000000"/>
                </a:solidFill>
              </a:rPr>
              <a:t>vector</a:t>
            </a:r>
            <a:r>
              <a:rPr lang="fr-FR" altLang="en-US" sz="1800" b="0" dirty="0">
                <a:solidFill>
                  <a:srgbClr val="000000"/>
                </a:solidFill>
              </a:rPr>
              <a:t> quantifier (</a:t>
            </a:r>
            <a:r>
              <a:rPr lang="fr-FR" altLang="en-US" sz="1800" b="0" i="1" dirty="0">
                <a:solidFill>
                  <a:srgbClr val="000000"/>
                </a:solidFill>
              </a:rPr>
              <a:t>k</a:t>
            </a:r>
            <a:r>
              <a:rPr lang="fr-FR" altLang="en-US" sz="1800" b="0" dirty="0">
                <a:solidFill>
                  <a:srgbClr val="000000"/>
                </a:solidFill>
              </a:rPr>
              <a:t>-</a:t>
            </a:r>
            <a:r>
              <a:rPr lang="fr-FR" altLang="en-US" sz="1800" b="0" dirty="0" err="1">
                <a:solidFill>
                  <a:srgbClr val="000000"/>
                </a:solidFill>
              </a:rPr>
              <a:t>means</a:t>
            </a:r>
            <a:r>
              <a:rPr lang="fr-FR" altLang="en-US" sz="1800" b="0" dirty="0">
                <a:solidFill>
                  <a:srgbClr val="000000"/>
                </a:solidFill>
              </a:rPr>
              <a:t>)</a:t>
            </a:r>
          </a:p>
          <a:p>
            <a:pPr lvl="1" algn="l" eaLnBrk="1" hangingPunct="1">
              <a:lnSpc>
                <a:spcPct val="93000"/>
              </a:lnSpc>
              <a:spcBef>
                <a:spcPts val="450"/>
              </a:spcBef>
              <a:buClr>
                <a:srgbClr val="669999"/>
              </a:buClr>
              <a:buSzPct val="60000"/>
              <a:buFont typeface="Arial" panose="020B0604020202020204" pitchFamily="34" charset="0"/>
              <a:buChar char="►"/>
            </a:pPr>
            <a:r>
              <a:rPr lang="fr-FR" altLang="en-US" sz="1800" b="0" dirty="0">
                <a:solidFill>
                  <a:srgbClr val="000000"/>
                </a:solidFill>
              </a:rPr>
              <a:t>output: </a:t>
            </a:r>
            <a:r>
              <a:rPr lang="fr-FR" altLang="en-US" sz="1800" b="0" i="1" dirty="0">
                <a:solidFill>
                  <a:srgbClr val="000000"/>
                </a:solidFill>
              </a:rPr>
              <a:t>k </a:t>
            </a:r>
            <a:r>
              <a:rPr lang="fr-FR" altLang="en-US" sz="1800" b="0" dirty="0" err="1">
                <a:solidFill>
                  <a:srgbClr val="000000"/>
                </a:solidFill>
              </a:rPr>
              <a:t>centroids</a:t>
            </a:r>
            <a:r>
              <a:rPr lang="fr-FR" altLang="en-US" sz="1800" b="0" dirty="0">
                <a:solidFill>
                  <a:srgbClr val="000000"/>
                </a:solidFill>
              </a:rPr>
              <a:t> (</a:t>
            </a:r>
            <a:r>
              <a:rPr lang="fr-FR" altLang="en-US" sz="1800" b="0" dirty="0" err="1">
                <a:solidFill>
                  <a:srgbClr val="000000"/>
                </a:solidFill>
              </a:rPr>
              <a:t>visual</a:t>
            </a:r>
            <a:r>
              <a:rPr lang="fr-FR" altLang="en-US" sz="1800" b="0" dirty="0">
                <a:solidFill>
                  <a:srgbClr val="000000"/>
                </a:solidFill>
              </a:rPr>
              <a:t> </a:t>
            </a:r>
            <a:r>
              <a:rPr lang="fr-FR" altLang="en-US" sz="1800" b="0" dirty="0" err="1">
                <a:solidFill>
                  <a:srgbClr val="000000"/>
                </a:solidFill>
              </a:rPr>
              <a:t>words</a:t>
            </a:r>
            <a:r>
              <a:rPr lang="fr-FR" altLang="en-US" sz="1800" b="0" dirty="0">
                <a:solidFill>
                  <a:srgbClr val="000000"/>
                </a:solidFill>
              </a:rPr>
              <a:t>): c</a:t>
            </a:r>
            <a:r>
              <a:rPr lang="fr-FR" altLang="en-US" sz="1800" b="0" baseline="-25000" dirty="0">
                <a:solidFill>
                  <a:srgbClr val="000000"/>
                </a:solidFill>
              </a:rPr>
              <a:t>1</a:t>
            </a:r>
            <a:r>
              <a:rPr lang="fr-FR" altLang="en-US" sz="1800" b="0" dirty="0">
                <a:solidFill>
                  <a:srgbClr val="000000"/>
                </a:solidFill>
              </a:rPr>
              <a:t>,…,c</a:t>
            </a:r>
            <a:r>
              <a:rPr lang="fr-FR" altLang="en-US" sz="1800" b="0" baseline="-25000" dirty="0">
                <a:solidFill>
                  <a:srgbClr val="000000"/>
                </a:solidFill>
              </a:rPr>
              <a:t>i</a:t>
            </a:r>
            <a:r>
              <a:rPr lang="fr-FR" altLang="en-US" sz="1800" b="0" dirty="0">
                <a:solidFill>
                  <a:srgbClr val="000000"/>
                </a:solidFill>
              </a:rPr>
              <a:t>,…</a:t>
            </a:r>
            <a:r>
              <a:rPr lang="fr-FR" altLang="en-US" sz="1800" b="0" dirty="0" err="1">
                <a:solidFill>
                  <a:srgbClr val="000000"/>
                </a:solidFill>
              </a:rPr>
              <a:t>c</a:t>
            </a:r>
            <a:r>
              <a:rPr lang="fr-FR" altLang="en-US" sz="1800" b="0" baseline="-25000" dirty="0" err="1">
                <a:solidFill>
                  <a:srgbClr val="000000"/>
                </a:solidFill>
              </a:rPr>
              <a:t>k</a:t>
            </a:r>
            <a:endParaRPr lang="fr-FR" altLang="en-US" sz="1800" b="0" baseline="-25000" dirty="0">
              <a:solidFill>
                <a:srgbClr val="000000"/>
              </a:solidFill>
            </a:endParaRPr>
          </a:p>
          <a:p>
            <a:pPr lvl="1" algn="l" eaLnBrk="1" hangingPunct="1">
              <a:lnSpc>
                <a:spcPct val="93000"/>
              </a:lnSpc>
              <a:spcBef>
                <a:spcPts val="450"/>
              </a:spcBef>
              <a:buClr>
                <a:srgbClr val="669999"/>
              </a:buClr>
              <a:buSzPct val="60000"/>
              <a:buFont typeface="Arial" panose="020B0604020202020204" pitchFamily="34" charset="0"/>
              <a:buChar char="►"/>
            </a:pPr>
            <a:r>
              <a:rPr lang="fr-FR" altLang="en-US" sz="1800" b="0" dirty="0" err="1">
                <a:solidFill>
                  <a:srgbClr val="000000"/>
                </a:solidFill>
              </a:rPr>
              <a:t>centroid</a:t>
            </a:r>
            <a:r>
              <a:rPr lang="fr-FR" altLang="en-US" sz="1800" b="0" dirty="0">
                <a:solidFill>
                  <a:srgbClr val="000000"/>
                </a:solidFill>
              </a:rPr>
              <a:t> c</a:t>
            </a:r>
            <a:r>
              <a:rPr lang="fr-FR" altLang="en-US" sz="1800" b="0" baseline="-25000" dirty="0">
                <a:solidFill>
                  <a:srgbClr val="000000"/>
                </a:solidFill>
              </a:rPr>
              <a:t>i</a:t>
            </a:r>
            <a:r>
              <a:rPr lang="fr-FR" altLang="en-US" sz="1800" b="0" dirty="0">
                <a:solidFill>
                  <a:srgbClr val="000000"/>
                </a:solidFill>
              </a:rPr>
              <a:t> has dimension </a:t>
            </a:r>
            <a:r>
              <a:rPr lang="fr-FR" altLang="en-US" sz="1800" b="0" i="1" dirty="0">
                <a:solidFill>
                  <a:srgbClr val="000000"/>
                </a:solidFill>
              </a:rPr>
              <a:t>d</a:t>
            </a:r>
            <a:endParaRPr lang="fr-FR" altLang="en-US" sz="1800" b="0" baseline="-25000" dirty="0">
              <a:solidFill>
                <a:srgbClr val="000000"/>
              </a:solidFill>
            </a:endParaRPr>
          </a:p>
          <a:p>
            <a:pPr algn="l" eaLnBrk="1" hangingPunct="1">
              <a:lnSpc>
                <a:spcPct val="93000"/>
              </a:lnSpc>
              <a:spcBef>
                <a:spcPts val="450"/>
              </a:spcBef>
              <a:buClrTx/>
              <a:buFontTx/>
              <a:buNone/>
            </a:pPr>
            <a:endParaRPr lang="fr-FR" altLang="en-US" sz="1800" b="0" dirty="0">
              <a:solidFill>
                <a:srgbClr val="000000"/>
              </a:solidFill>
            </a:endParaRPr>
          </a:p>
          <a:p>
            <a:pPr algn="l" eaLnBrk="1" hangingPunct="1">
              <a:lnSpc>
                <a:spcPct val="93000"/>
              </a:lnSpc>
              <a:spcBef>
                <a:spcPts val="450"/>
              </a:spcBef>
              <a:buClr>
                <a:srgbClr val="330066"/>
              </a:buClr>
              <a:buSzPct val="70000"/>
              <a:buFont typeface="Wingdings" panose="05000000000000000000" pitchFamily="2" charset="2"/>
              <a:buChar char=""/>
            </a:pPr>
            <a:r>
              <a:rPr lang="fr-FR" altLang="en-US" sz="1800" b="0" dirty="0">
                <a:solidFill>
                  <a:srgbClr val="000000"/>
                </a:solidFill>
              </a:rPr>
              <a:t>For a </a:t>
            </a:r>
            <a:r>
              <a:rPr lang="fr-FR" altLang="en-US" sz="1800" b="0" dirty="0" err="1">
                <a:solidFill>
                  <a:srgbClr val="000000"/>
                </a:solidFill>
              </a:rPr>
              <a:t>given</a:t>
            </a:r>
            <a:r>
              <a:rPr lang="fr-FR" altLang="en-US" sz="1800" b="0" dirty="0">
                <a:solidFill>
                  <a:srgbClr val="000000"/>
                </a:solidFill>
              </a:rPr>
              <a:t> image </a:t>
            </a:r>
          </a:p>
          <a:p>
            <a:pPr lvl="1" algn="l" eaLnBrk="1" hangingPunct="1">
              <a:lnSpc>
                <a:spcPct val="93000"/>
              </a:lnSpc>
              <a:spcBef>
                <a:spcPts val="450"/>
              </a:spcBef>
              <a:buClr>
                <a:srgbClr val="669999"/>
              </a:buClr>
              <a:buSzPct val="60000"/>
              <a:buFont typeface="Arial" panose="020B0604020202020204" pitchFamily="34" charset="0"/>
              <a:buChar char="►"/>
            </a:pPr>
            <a:r>
              <a:rPr lang="fr-FR" altLang="en-US" sz="1800" b="0" dirty="0" err="1">
                <a:solidFill>
                  <a:srgbClr val="000000"/>
                </a:solidFill>
              </a:rPr>
              <a:t>assign</a:t>
            </a:r>
            <a:r>
              <a:rPr lang="fr-FR" altLang="en-US" sz="1800" b="0" dirty="0">
                <a:solidFill>
                  <a:srgbClr val="000000"/>
                </a:solidFill>
              </a:rPr>
              <a:t> </a:t>
            </a:r>
            <a:r>
              <a:rPr lang="fr-FR" altLang="en-US" sz="1800" b="0" dirty="0" err="1">
                <a:solidFill>
                  <a:srgbClr val="000000"/>
                </a:solidFill>
              </a:rPr>
              <a:t>each</a:t>
            </a:r>
            <a:r>
              <a:rPr lang="fr-FR" altLang="en-US" sz="1800" b="0" dirty="0">
                <a:solidFill>
                  <a:srgbClr val="000000"/>
                </a:solidFill>
              </a:rPr>
              <a:t> </a:t>
            </a:r>
            <a:r>
              <a:rPr lang="fr-FR" altLang="en-US" sz="1800" b="0" dirty="0" err="1">
                <a:solidFill>
                  <a:srgbClr val="000000"/>
                </a:solidFill>
              </a:rPr>
              <a:t>descriptor</a:t>
            </a:r>
            <a:r>
              <a:rPr lang="fr-FR" altLang="en-US" sz="1800" b="0" dirty="0">
                <a:solidFill>
                  <a:srgbClr val="000000"/>
                </a:solidFill>
              </a:rPr>
              <a:t> to </a:t>
            </a:r>
            <a:r>
              <a:rPr lang="fr-FR" altLang="en-US" sz="1800" b="0" dirty="0" err="1">
                <a:solidFill>
                  <a:srgbClr val="000000"/>
                </a:solidFill>
              </a:rPr>
              <a:t>closest</a:t>
            </a:r>
            <a:r>
              <a:rPr lang="fr-FR" altLang="en-US" sz="1800" b="0" dirty="0">
                <a:solidFill>
                  <a:srgbClr val="000000"/>
                </a:solidFill>
              </a:rPr>
              <a:t> center c</a:t>
            </a:r>
            <a:r>
              <a:rPr lang="fr-FR" altLang="en-US" sz="1800" b="0" baseline="-25000" dirty="0">
                <a:solidFill>
                  <a:srgbClr val="000000"/>
                </a:solidFill>
              </a:rPr>
              <a:t>i</a:t>
            </a:r>
            <a:endParaRPr lang="fr-FR" altLang="en-US" sz="1800" b="0" dirty="0">
              <a:solidFill>
                <a:srgbClr val="000000"/>
              </a:solidFill>
            </a:endParaRPr>
          </a:p>
          <a:p>
            <a:pPr lvl="1" algn="l" eaLnBrk="1" hangingPunct="1">
              <a:lnSpc>
                <a:spcPct val="93000"/>
              </a:lnSpc>
              <a:spcBef>
                <a:spcPts val="450"/>
              </a:spcBef>
              <a:buClr>
                <a:srgbClr val="669999"/>
              </a:buClr>
              <a:buSzPct val="60000"/>
              <a:buFont typeface="Arial" panose="020B0604020202020204" pitchFamily="34" charset="0"/>
              <a:buChar char="►"/>
            </a:pPr>
            <a:r>
              <a:rPr lang="fr-FR" altLang="en-US" sz="1800" b="0" dirty="0" err="1">
                <a:solidFill>
                  <a:srgbClr val="000000"/>
                </a:solidFill>
              </a:rPr>
              <a:t>accumulate</a:t>
            </a:r>
            <a:r>
              <a:rPr lang="fr-FR" altLang="en-US" sz="1800" b="0" dirty="0">
                <a:solidFill>
                  <a:srgbClr val="000000"/>
                </a:solidFill>
              </a:rPr>
              <a:t> (</a:t>
            </a:r>
            <a:r>
              <a:rPr lang="fr-FR" altLang="en-US" sz="1800" b="0" dirty="0" err="1">
                <a:solidFill>
                  <a:srgbClr val="000000"/>
                </a:solidFill>
              </a:rPr>
              <a:t>sum</a:t>
            </a:r>
            <a:r>
              <a:rPr lang="fr-FR" altLang="en-US" sz="1800" b="0" dirty="0">
                <a:solidFill>
                  <a:srgbClr val="000000"/>
                </a:solidFill>
              </a:rPr>
              <a:t>) </a:t>
            </a:r>
            <a:r>
              <a:rPr lang="fr-FR" altLang="en-US" sz="1800" b="0" dirty="0" err="1">
                <a:solidFill>
                  <a:srgbClr val="000000"/>
                </a:solidFill>
              </a:rPr>
              <a:t>descriptors</a:t>
            </a:r>
            <a:r>
              <a:rPr lang="fr-FR" altLang="en-US" sz="1800" b="0" dirty="0">
                <a:solidFill>
                  <a:srgbClr val="000000"/>
                </a:solidFill>
              </a:rPr>
              <a:t> per </a:t>
            </a:r>
            <a:r>
              <a:rPr lang="fr-FR" altLang="en-US" sz="1800" b="0" dirty="0" err="1">
                <a:solidFill>
                  <a:srgbClr val="000000"/>
                </a:solidFill>
              </a:rPr>
              <a:t>cell</a:t>
            </a:r>
            <a:endParaRPr lang="fr-FR" altLang="en-US" sz="1800" b="0" baseline="-25000" dirty="0">
              <a:solidFill>
                <a:srgbClr val="000000"/>
              </a:solidFill>
            </a:endParaRPr>
          </a:p>
          <a:p>
            <a:pPr algn="l" eaLnBrk="1" hangingPunct="1">
              <a:lnSpc>
                <a:spcPct val="93000"/>
              </a:lnSpc>
              <a:spcBef>
                <a:spcPts val="450"/>
              </a:spcBef>
              <a:buClr>
                <a:srgbClr val="330066"/>
              </a:buClr>
              <a:buSzPct val="70000"/>
              <a:buFontTx/>
              <a:buNone/>
            </a:pPr>
            <a:r>
              <a:rPr lang="fr-FR" altLang="en-US" sz="1800" b="0" dirty="0">
                <a:solidFill>
                  <a:srgbClr val="000000"/>
                </a:solidFill>
              </a:rPr>
              <a:t>		v</a:t>
            </a:r>
            <a:r>
              <a:rPr lang="fr-FR" altLang="en-US" sz="1800" b="0" baseline="-25000" dirty="0">
                <a:solidFill>
                  <a:srgbClr val="000000"/>
                </a:solidFill>
              </a:rPr>
              <a:t>i</a:t>
            </a:r>
            <a:r>
              <a:rPr lang="fr-FR" altLang="en-US" sz="1800" b="0" dirty="0">
                <a:solidFill>
                  <a:srgbClr val="000000"/>
                </a:solidFill>
              </a:rPr>
              <a:t> := v</a:t>
            </a:r>
            <a:r>
              <a:rPr lang="fr-FR" altLang="en-US" sz="1800" b="0" baseline="-25000" dirty="0">
                <a:solidFill>
                  <a:srgbClr val="000000"/>
                </a:solidFill>
              </a:rPr>
              <a:t>i</a:t>
            </a:r>
            <a:r>
              <a:rPr lang="fr-FR" altLang="en-US" sz="1800" b="0" dirty="0">
                <a:solidFill>
                  <a:srgbClr val="000000"/>
                </a:solidFill>
              </a:rPr>
              <a:t> + (x - c</a:t>
            </a:r>
            <a:r>
              <a:rPr lang="fr-FR" altLang="en-US" sz="1800" b="0" baseline="-25000" dirty="0">
                <a:solidFill>
                  <a:srgbClr val="000000"/>
                </a:solidFill>
              </a:rPr>
              <a:t>i</a:t>
            </a:r>
            <a:r>
              <a:rPr lang="fr-FR" altLang="en-US" sz="1800" b="0" dirty="0">
                <a:solidFill>
                  <a:srgbClr val="000000"/>
                </a:solidFill>
              </a:rPr>
              <a:t>)</a:t>
            </a:r>
            <a:endParaRPr lang="fr-FR" altLang="en-US" sz="1800" b="0" baseline="-25000" dirty="0">
              <a:solidFill>
                <a:srgbClr val="000000"/>
              </a:solidFill>
            </a:endParaRPr>
          </a:p>
          <a:p>
            <a:pPr algn="l" eaLnBrk="1" hangingPunct="1">
              <a:lnSpc>
                <a:spcPct val="93000"/>
              </a:lnSpc>
              <a:spcBef>
                <a:spcPts val="450"/>
              </a:spcBef>
              <a:buClr>
                <a:srgbClr val="330066"/>
              </a:buClr>
              <a:buSzPct val="70000"/>
              <a:buFont typeface="Wingdings" panose="05000000000000000000" pitchFamily="2" charset="2"/>
              <a:buChar char=""/>
            </a:pPr>
            <a:endParaRPr lang="fr-FR" altLang="en-US" sz="1800" b="0" dirty="0">
              <a:solidFill>
                <a:srgbClr val="000000"/>
              </a:solidFill>
            </a:endParaRPr>
          </a:p>
          <a:p>
            <a:pPr algn="l" eaLnBrk="1" hangingPunct="1">
              <a:lnSpc>
                <a:spcPct val="93000"/>
              </a:lnSpc>
              <a:spcBef>
                <a:spcPts val="450"/>
              </a:spcBef>
              <a:buClr>
                <a:srgbClr val="330066"/>
              </a:buClr>
              <a:buSzPct val="70000"/>
              <a:buFont typeface="Wingdings" panose="05000000000000000000" pitchFamily="2" charset="2"/>
              <a:buChar char=""/>
            </a:pPr>
            <a:r>
              <a:rPr lang="fr-FR" altLang="en-US" sz="1800" b="0" dirty="0">
                <a:solidFill>
                  <a:srgbClr val="000000"/>
                </a:solidFill>
              </a:rPr>
              <a:t>VLAD (dimension </a:t>
            </a:r>
            <a:r>
              <a:rPr lang="fr-FR" altLang="en-US" sz="1800" b="0" i="1" dirty="0">
                <a:solidFill>
                  <a:srgbClr val="000000"/>
                </a:solidFill>
              </a:rPr>
              <a:t>D</a:t>
            </a:r>
            <a:r>
              <a:rPr lang="fr-FR" altLang="en-US" sz="1800" b="0" dirty="0">
                <a:solidFill>
                  <a:srgbClr val="000000"/>
                </a:solidFill>
              </a:rPr>
              <a:t> = </a:t>
            </a:r>
            <a:r>
              <a:rPr lang="fr-FR" altLang="en-US" sz="1800" b="0" i="1" dirty="0">
                <a:solidFill>
                  <a:srgbClr val="000000"/>
                </a:solidFill>
              </a:rPr>
              <a:t>k</a:t>
            </a:r>
            <a:r>
              <a:rPr lang="fr-FR" altLang="en-US" sz="1800" b="0" dirty="0">
                <a:solidFill>
                  <a:srgbClr val="000000"/>
                </a:solidFill>
              </a:rPr>
              <a:t> x </a:t>
            </a:r>
            <a:r>
              <a:rPr lang="fr-FR" altLang="en-US" sz="1800" b="0" i="1" dirty="0">
                <a:solidFill>
                  <a:srgbClr val="000000"/>
                </a:solidFill>
              </a:rPr>
              <a:t>d</a:t>
            </a:r>
            <a:r>
              <a:rPr lang="fr-FR" altLang="en-US" sz="1800" b="0" dirty="0">
                <a:solidFill>
                  <a:srgbClr val="000000"/>
                </a:solidFill>
              </a:rPr>
              <a:t>)</a:t>
            </a:r>
          </a:p>
          <a:p>
            <a:pPr algn="l" eaLnBrk="1" hangingPunct="1">
              <a:lnSpc>
                <a:spcPct val="93000"/>
              </a:lnSpc>
              <a:spcBef>
                <a:spcPts val="400"/>
              </a:spcBef>
              <a:buClrTx/>
              <a:buFontTx/>
              <a:buNone/>
            </a:pPr>
            <a:endParaRPr lang="fr-FR" altLang="en-US" sz="1800" b="0" dirty="0">
              <a:solidFill>
                <a:srgbClr val="000000"/>
              </a:solidFill>
            </a:endParaRPr>
          </a:p>
          <a:p>
            <a:pPr algn="l" eaLnBrk="1" hangingPunct="1">
              <a:lnSpc>
                <a:spcPct val="93000"/>
              </a:lnSpc>
              <a:spcBef>
                <a:spcPts val="450"/>
              </a:spcBef>
              <a:buClr>
                <a:srgbClr val="330066"/>
              </a:buClr>
              <a:buSzPct val="70000"/>
              <a:buFont typeface="Wingdings" panose="05000000000000000000" pitchFamily="2" charset="2"/>
              <a:buChar char=""/>
            </a:pPr>
            <a:r>
              <a:rPr lang="fr-FR" altLang="en-US" sz="1800" b="0" dirty="0">
                <a:solidFill>
                  <a:srgbClr val="000000"/>
                </a:solidFill>
              </a:rPr>
              <a:t>The </a:t>
            </a:r>
            <a:r>
              <a:rPr lang="fr-FR" altLang="en-US" sz="1800" b="0" dirty="0" err="1">
                <a:solidFill>
                  <a:srgbClr val="000000"/>
                </a:solidFill>
              </a:rPr>
              <a:t>vector</a:t>
            </a:r>
            <a:r>
              <a:rPr lang="fr-FR" altLang="en-US" sz="1800" b="0" dirty="0">
                <a:solidFill>
                  <a:srgbClr val="000000"/>
                </a:solidFill>
              </a:rPr>
              <a:t> </a:t>
            </a:r>
            <a:r>
              <a:rPr lang="fr-FR" altLang="en-US" sz="1800" b="0" dirty="0" err="1">
                <a:solidFill>
                  <a:srgbClr val="000000"/>
                </a:solidFill>
              </a:rPr>
              <a:t>is</a:t>
            </a:r>
            <a:r>
              <a:rPr lang="fr-FR" altLang="en-US" sz="1800" b="0" dirty="0">
                <a:solidFill>
                  <a:srgbClr val="000000"/>
                </a:solidFill>
              </a:rPr>
              <a:t> L2-normalized</a:t>
            </a:r>
          </a:p>
        </p:txBody>
      </p:sp>
      <p:sp>
        <p:nvSpPr>
          <p:cNvPr id="21507" name="Line 3"/>
          <p:cNvSpPr>
            <a:spLocks noChangeShapeType="1"/>
          </p:cNvSpPr>
          <p:nvPr/>
        </p:nvSpPr>
        <p:spPr bwMode="auto">
          <a:xfrm flipH="1">
            <a:off x="5942013" y="3886200"/>
            <a:ext cx="917575" cy="838200"/>
          </a:xfrm>
          <a:prstGeom prst="line">
            <a:avLst/>
          </a:prstGeom>
          <a:noFill/>
          <a:ln w="25560">
            <a:solidFill>
              <a:srgbClr val="669999"/>
            </a:solidFill>
            <a:miter lim="800000"/>
            <a:headEnd/>
            <a:tailEnd/>
          </a:ln>
          <a:effectLst>
            <a:outerShdw blurRad="63500" dist="20160" dir="5400000" algn="ctr" rotWithShape="0">
              <a:srgbClr val="000000">
                <a:alpha val="38034"/>
              </a:srgbClr>
            </a:outerShdw>
          </a:effectLst>
        </p:spPr>
        <p:txBody>
          <a:bodyPr/>
          <a:lstStyle/>
          <a:p>
            <a:pPr algn="l" eaLnBrk="1" hangingPunct="1">
              <a:buClrTx/>
              <a:buFontTx/>
              <a:buNone/>
              <a:defRPr/>
            </a:pPr>
            <a:endParaRPr lang="fr-FR" sz="1800" b="0">
              <a:solidFill>
                <a:srgbClr val="000000"/>
              </a:solidFill>
              <a:latin typeface="Arial" pitchFamily="-108" charset="0"/>
            </a:endParaRPr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>
            <a:off x="5562600" y="4572000"/>
            <a:ext cx="381000" cy="152400"/>
          </a:xfrm>
          <a:prstGeom prst="line">
            <a:avLst/>
          </a:prstGeom>
          <a:noFill/>
          <a:ln w="25560">
            <a:solidFill>
              <a:srgbClr val="669999"/>
            </a:solidFill>
            <a:miter lim="800000"/>
            <a:headEnd/>
            <a:tailEnd/>
          </a:ln>
          <a:effectLst>
            <a:outerShdw blurRad="63500" dist="20160" dir="5400000" algn="ctr" rotWithShape="0">
              <a:srgbClr val="000000">
                <a:alpha val="38034"/>
              </a:srgbClr>
            </a:outerShdw>
          </a:effectLst>
        </p:spPr>
        <p:txBody>
          <a:bodyPr/>
          <a:lstStyle/>
          <a:p>
            <a:pPr algn="l" eaLnBrk="1" hangingPunct="1">
              <a:buClrTx/>
              <a:buFontTx/>
              <a:buNone/>
              <a:defRPr/>
            </a:pPr>
            <a:endParaRPr lang="fr-FR" sz="1800" b="0">
              <a:solidFill>
                <a:srgbClr val="000000"/>
              </a:solidFill>
              <a:latin typeface="Arial" pitchFamily="-108" charset="0"/>
            </a:endParaRPr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>
            <a:off x="6858000" y="3886200"/>
            <a:ext cx="685800" cy="1219200"/>
          </a:xfrm>
          <a:prstGeom prst="line">
            <a:avLst/>
          </a:prstGeom>
          <a:noFill/>
          <a:ln w="25560">
            <a:solidFill>
              <a:srgbClr val="669999"/>
            </a:solidFill>
            <a:miter lim="800000"/>
            <a:headEnd/>
            <a:tailEnd/>
          </a:ln>
          <a:effectLst>
            <a:outerShdw blurRad="63500" dist="20160" dir="5400000" algn="ctr" rotWithShape="0">
              <a:srgbClr val="000000">
                <a:alpha val="38034"/>
              </a:srgbClr>
            </a:outerShdw>
          </a:effectLst>
        </p:spPr>
        <p:txBody>
          <a:bodyPr/>
          <a:lstStyle/>
          <a:p>
            <a:pPr algn="l" eaLnBrk="1" hangingPunct="1">
              <a:buClrTx/>
              <a:buFontTx/>
              <a:buNone/>
              <a:defRPr/>
            </a:pPr>
            <a:endParaRPr lang="fr-FR" sz="1800" b="0">
              <a:solidFill>
                <a:srgbClr val="000000"/>
              </a:solidFill>
              <a:latin typeface="Arial" pitchFamily="-108" charset="0"/>
            </a:endParaRPr>
          </a:p>
        </p:txBody>
      </p:sp>
      <p:sp>
        <p:nvSpPr>
          <p:cNvPr id="21510" name="Line 6"/>
          <p:cNvSpPr>
            <a:spLocks noChangeShapeType="1"/>
          </p:cNvSpPr>
          <p:nvPr/>
        </p:nvSpPr>
        <p:spPr bwMode="auto">
          <a:xfrm flipH="1">
            <a:off x="6627813" y="5105400"/>
            <a:ext cx="917575" cy="762000"/>
          </a:xfrm>
          <a:prstGeom prst="line">
            <a:avLst/>
          </a:prstGeom>
          <a:noFill/>
          <a:ln w="25560">
            <a:solidFill>
              <a:srgbClr val="669999"/>
            </a:solidFill>
            <a:miter lim="800000"/>
            <a:headEnd/>
            <a:tailEnd/>
          </a:ln>
          <a:effectLst>
            <a:outerShdw blurRad="63500" dist="20160" dir="5400000" algn="ctr" rotWithShape="0">
              <a:srgbClr val="000000">
                <a:alpha val="38034"/>
              </a:srgbClr>
            </a:outerShdw>
          </a:effectLst>
        </p:spPr>
        <p:txBody>
          <a:bodyPr/>
          <a:lstStyle/>
          <a:p>
            <a:pPr algn="l" eaLnBrk="1" hangingPunct="1">
              <a:buClrTx/>
              <a:buFontTx/>
              <a:buNone/>
              <a:defRPr/>
            </a:pPr>
            <a:endParaRPr lang="fr-FR" sz="1800" b="0">
              <a:solidFill>
                <a:srgbClr val="000000"/>
              </a:solidFill>
              <a:latin typeface="Arial" pitchFamily="-108" charset="0"/>
            </a:endParaRPr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>
            <a:off x="7543800" y="5105400"/>
            <a:ext cx="609600" cy="152400"/>
          </a:xfrm>
          <a:prstGeom prst="line">
            <a:avLst/>
          </a:prstGeom>
          <a:noFill/>
          <a:ln w="25560">
            <a:solidFill>
              <a:srgbClr val="669999"/>
            </a:solidFill>
            <a:miter lim="800000"/>
            <a:headEnd/>
            <a:tailEnd/>
          </a:ln>
          <a:effectLst>
            <a:outerShdw blurRad="63500" dist="20160" dir="5400000" algn="ctr" rotWithShape="0">
              <a:srgbClr val="000000">
                <a:alpha val="38034"/>
              </a:srgbClr>
            </a:outerShdw>
          </a:effectLst>
        </p:spPr>
        <p:txBody>
          <a:bodyPr/>
          <a:lstStyle/>
          <a:p>
            <a:pPr algn="l" eaLnBrk="1" hangingPunct="1">
              <a:buClrTx/>
              <a:buFontTx/>
              <a:buNone/>
              <a:defRPr/>
            </a:pPr>
            <a:endParaRPr lang="fr-FR" sz="1800" b="0">
              <a:solidFill>
                <a:srgbClr val="000000"/>
              </a:solidFill>
              <a:latin typeface="Arial" pitchFamily="-108" charset="0"/>
            </a:endParaRPr>
          </a:p>
        </p:txBody>
      </p:sp>
      <p:sp>
        <p:nvSpPr>
          <p:cNvPr id="21512" name="Line 8"/>
          <p:cNvSpPr>
            <a:spLocks noChangeShapeType="1"/>
          </p:cNvSpPr>
          <p:nvPr/>
        </p:nvSpPr>
        <p:spPr bwMode="auto">
          <a:xfrm flipH="1" flipV="1">
            <a:off x="5942013" y="4722813"/>
            <a:ext cx="688975" cy="1146175"/>
          </a:xfrm>
          <a:prstGeom prst="line">
            <a:avLst/>
          </a:prstGeom>
          <a:noFill/>
          <a:ln w="25560">
            <a:solidFill>
              <a:srgbClr val="669999"/>
            </a:solidFill>
            <a:miter lim="800000"/>
            <a:headEnd/>
            <a:tailEnd/>
          </a:ln>
          <a:effectLst>
            <a:outerShdw blurRad="63500" dist="20160" dir="5400000" algn="ctr" rotWithShape="0">
              <a:srgbClr val="000000">
                <a:alpha val="38034"/>
              </a:srgbClr>
            </a:outerShdw>
          </a:effectLst>
        </p:spPr>
        <p:txBody>
          <a:bodyPr/>
          <a:lstStyle/>
          <a:p>
            <a:pPr algn="l" eaLnBrk="1" hangingPunct="1">
              <a:buClrTx/>
              <a:buFontTx/>
              <a:buNone/>
              <a:defRPr/>
            </a:pPr>
            <a:endParaRPr lang="fr-FR" sz="1800" b="0">
              <a:solidFill>
                <a:srgbClr val="000000"/>
              </a:solidFill>
              <a:latin typeface="Arial" pitchFamily="-108" charset="0"/>
            </a:endParaRPr>
          </a:p>
        </p:txBody>
      </p:sp>
      <p:sp>
        <p:nvSpPr>
          <p:cNvPr id="57354" name="Oval 9"/>
          <p:cNvSpPr>
            <a:spLocks noChangeArrowheads="1"/>
          </p:cNvSpPr>
          <p:nvPr/>
        </p:nvSpPr>
        <p:spPr bwMode="auto">
          <a:xfrm>
            <a:off x="6553200" y="4800600"/>
            <a:ext cx="76200" cy="76200"/>
          </a:xfrm>
          <a:prstGeom prst="ellipse">
            <a:avLst/>
          </a:prstGeom>
          <a:solidFill>
            <a:srgbClr val="CCCC00"/>
          </a:solidFill>
          <a:ln w="1908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buClrTx/>
              <a:buFontTx/>
              <a:buNone/>
            </a:pPr>
            <a:endParaRPr lang="fr-FR" altLang="en-US" sz="1800" b="0">
              <a:solidFill>
                <a:srgbClr val="000000"/>
              </a:solidFill>
            </a:endParaRPr>
          </a:p>
        </p:txBody>
      </p:sp>
      <p:sp>
        <p:nvSpPr>
          <p:cNvPr id="57355" name="Oval 10"/>
          <p:cNvSpPr>
            <a:spLocks noChangeArrowheads="1"/>
          </p:cNvSpPr>
          <p:nvPr/>
        </p:nvSpPr>
        <p:spPr bwMode="auto">
          <a:xfrm>
            <a:off x="5715000" y="5257800"/>
            <a:ext cx="76200" cy="76200"/>
          </a:xfrm>
          <a:prstGeom prst="ellipse">
            <a:avLst/>
          </a:prstGeom>
          <a:solidFill>
            <a:srgbClr val="CCCC00"/>
          </a:solidFill>
          <a:ln w="1908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buClrTx/>
              <a:buFontTx/>
              <a:buNone/>
            </a:pPr>
            <a:endParaRPr lang="fr-FR" altLang="en-US" sz="1800" b="0">
              <a:solidFill>
                <a:srgbClr val="000000"/>
              </a:solidFill>
            </a:endParaRPr>
          </a:p>
        </p:txBody>
      </p:sp>
      <p:sp>
        <p:nvSpPr>
          <p:cNvPr id="57356" name="Oval 11"/>
          <p:cNvSpPr>
            <a:spLocks noChangeArrowheads="1"/>
          </p:cNvSpPr>
          <p:nvPr/>
        </p:nvSpPr>
        <p:spPr bwMode="auto">
          <a:xfrm>
            <a:off x="5943600" y="4038600"/>
            <a:ext cx="76200" cy="76200"/>
          </a:xfrm>
          <a:prstGeom prst="ellipse">
            <a:avLst/>
          </a:prstGeom>
          <a:solidFill>
            <a:srgbClr val="CCCC00"/>
          </a:solidFill>
          <a:ln w="1908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buClrTx/>
              <a:buFontTx/>
              <a:buNone/>
            </a:pPr>
            <a:endParaRPr lang="fr-FR" altLang="en-US" sz="1800" b="0">
              <a:solidFill>
                <a:srgbClr val="000000"/>
              </a:solidFill>
            </a:endParaRPr>
          </a:p>
        </p:txBody>
      </p:sp>
      <p:sp>
        <p:nvSpPr>
          <p:cNvPr id="57357" name="Oval 12"/>
          <p:cNvSpPr>
            <a:spLocks noChangeArrowheads="1"/>
          </p:cNvSpPr>
          <p:nvPr/>
        </p:nvSpPr>
        <p:spPr bwMode="auto">
          <a:xfrm>
            <a:off x="7467600" y="6248400"/>
            <a:ext cx="76200" cy="76200"/>
          </a:xfrm>
          <a:prstGeom prst="ellipse">
            <a:avLst/>
          </a:prstGeom>
          <a:solidFill>
            <a:srgbClr val="CCCC00"/>
          </a:solidFill>
          <a:ln w="1908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buClrTx/>
              <a:buFontTx/>
              <a:buNone/>
            </a:pPr>
            <a:endParaRPr lang="fr-FR" altLang="en-US" sz="1800" b="0">
              <a:solidFill>
                <a:srgbClr val="000000"/>
              </a:solidFill>
            </a:endParaRPr>
          </a:p>
        </p:txBody>
      </p:sp>
      <p:sp>
        <p:nvSpPr>
          <p:cNvPr id="57358" name="Oval 13"/>
          <p:cNvSpPr>
            <a:spLocks noChangeArrowheads="1"/>
          </p:cNvSpPr>
          <p:nvPr/>
        </p:nvSpPr>
        <p:spPr bwMode="auto">
          <a:xfrm>
            <a:off x="7848600" y="3962400"/>
            <a:ext cx="76200" cy="76200"/>
          </a:xfrm>
          <a:prstGeom prst="ellipse">
            <a:avLst/>
          </a:prstGeom>
          <a:solidFill>
            <a:srgbClr val="CCCC00"/>
          </a:solidFill>
          <a:ln w="1908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buClrTx/>
              <a:buFontTx/>
              <a:buNone/>
            </a:pPr>
            <a:endParaRPr lang="fr-FR" altLang="en-US" sz="1800" b="0">
              <a:solidFill>
                <a:srgbClr val="000000"/>
              </a:solidFill>
            </a:endParaRPr>
          </a:p>
        </p:txBody>
      </p:sp>
      <p:sp>
        <p:nvSpPr>
          <p:cNvPr id="21518" name="Line 14"/>
          <p:cNvSpPr>
            <a:spLocks noChangeShapeType="1"/>
          </p:cNvSpPr>
          <p:nvPr/>
        </p:nvSpPr>
        <p:spPr bwMode="auto">
          <a:xfrm flipH="1">
            <a:off x="6475413" y="5867400"/>
            <a:ext cx="155575" cy="457200"/>
          </a:xfrm>
          <a:prstGeom prst="line">
            <a:avLst/>
          </a:prstGeom>
          <a:noFill/>
          <a:ln w="25560">
            <a:solidFill>
              <a:srgbClr val="669999"/>
            </a:solidFill>
            <a:miter lim="800000"/>
            <a:headEnd/>
            <a:tailEnd/>
          </a:ln>
          <a:effectLst>
            <a:outerShdw blurRad="63500" dist="20160" dir="5400000" algn="ctr" rotWithShape="0">
              <a:srgbClr val="000000">
                <a:alpha val="38034"/>
              </a:srgbClr>
            </a:outerShdw>
          </a:effectLst>
        </p:spPr>
        <p:txBody>
          <a:bodyPr/>
          <a:lstStyle/>
          <a:p>
            <a:pPr algn="l" eaLnBrk="1" hangingPunct="1">
              <a:buClrTx/>
              <a:buFontTx/>
              <a:buNone/>
              <a:defRPr/>
            </a:pPr>
            <a:endParaRPr lang="fr-FR" sz="1800" b="0">
              <a:solidFill>
                <a:srgbClr val="000000"/>
              </a:solidFill>
              <a:latin typeface="Arial" pitchFamily="-108" charset="0"/>
            </a:endParaRPr>
          </a:p>
        </p:txBody>
      </p:sp>
      <p:sp>
        <p:nvSpPr>
          <p:cNvPr id="21519" name="Line 15"/>
          <p:cNvSpPr>
            <a:spLocks noChangeShapeType="1"/>
          </p:cNvSpPr>
          <p:nvPr/>
        </p:nvSpPr>
        <p:spPr bwMode="auto">
          <a:xfrm flipH="1">
            <a:off x="6854825" y="3582988"/>
            <a:ext cx="6350" cy="304800"/>
          </a:xfrm>
          <a:prstGeom prst="line">
            <a:avLst/>
          </a:prstGeom>
          <a:noFill/>
          <a:ln w="25560">
            <a:solidFill>
              <a:srgbClr val="669999"/>
            </a:solidFill>
            <a:miter lim="800000"/>
            <a:headEnd/>
            <a:tailEnd/>
          </a:ln>
          <a:effectLst>
            <a:outerShdw blurRad="63500" dist="20160" dir="5400000" algn="ctr" rotWithShape="0">
              <a:srgbClr val="000000">
                <a:alpha val="38034"/>
              </a:srgbClr>
            </a:outerShdw>
          </a:effectLst>
        </p:spPr>
        <p:txBody>
          <a:bodyPr/>
          <a:lstStyle/>
          <a:p>
            <a:pPr algn="l" eaLnBrk="1" hangingPunct="1">
              <a:buClrTx/>
              <a:buFontTx/>
              <a:buNone/>
              <a:defRPr/>
            </a:pPr>
            <a:endParaRPr lang="fr-FR" sz="1800" b="0">
              <a:solidFill>
                <a:srgbClr val="000000"/>
              </a:solidFill>
              <a:latin typeface="Arial" pitchFamily="-108" charset="0"/>
            </a:endParaRPr>
          </a:p>
        </p:txBody>
      </p:sp>
      <p:sp>
        <p:nvSpPr>
          <p:cNvPr id="57361" name="Text Box 16"/>
          <p:cNvSpPr txBox="1">
            <a:spLocks noChangeArrowheads="1"/>
          </p:cNvSpPr>
          <p:nvPr/>
        </p:nvSpPr>
        <p:spPr bwMode="auto">
          <a:xfrm>
            <a:off x="6330950" y="4724400"/>
            <a:ext cx="327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2676" rIns="90000" bIns="46800">
            <a:spAutoFit/>
          </a:bodyPr>
          <a:lstStyle>
            <a:lvl1pPr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3000"/>
              </a:lnSpc>
              <a:buClrTx/>
              <a:buFontTx/>
              <a:buNone/>
            </a:pPr>
            <a:r>
              <a:rPr lang="fr-FR" altLang="en-US" sz="1800" b="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fr-FR" altLang="en-US" sz="1800" b="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57362" name="Text Box 17"/>
          <p:cNvSpPr txBox="1">
            <a:spLocks noChangeArrowheads="1"/>
          </p:cNvSpPr>
          <p:nvPr/>
        </p:nvSpPr>
        <p:spPr bwMode="auto">
          <a:xfrm>
            <a:off x="6677025" y="3962400"/>
            <a:ext cx="296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2676" rIns="90000" bIns="46800">
            <a:spAutoFit/>
          </a:bodyPr>
          <a:lstStyle>
            <a:lvl1pPr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3000"/>
              </a:lnSpc>
              <a:buClrTx/>
              <a:buFontTx/>
              <a:buNone/>
            </a:pPr>
            <a:r>
              <a:rPr lang="fr-FR" altLang="en-US" sz="1800" b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57363" name="Oval 18"/>
          <p:cNvSpPr>
            <a:spLocks noChangeArrowheads="1"/>
          </p:cNvSpPr>
          <p:nvPr/>
        </p:nvSpPr>
        <p:spPr bwMode="auto">
          <a:xfrm>
            <a:off x="6705600" y="4267200"/>
            <a:ext cx="76200" cy="76200"/>
          </a:xfrm>
          <a:prstGeom prst="ellipse">
            <a:avLst/>
          </a:prstGeom>
          <a:solidFill>
            <a:srgbClr val="FF0000"/>
          </a:solidFill>
          <a:ln w="1908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175B"/>
              </a:buClr>
              <a:buChar char="•"/>
              <a:defRPr sz="2400" b="1">
                <a:solidFill>
                  <a:srgbClr val="00175B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buClrTx/>
              <a:buFontTx/>
              <a:buNone/>
            </a:pPr>
            <a:endParaRPr lang="fr-FR" altLang="en-US" sz="1800" b="0">
              <a:solidFill>
                <a:srgbClr val="000000"/>
              </a:solidFill>
            </a:endParaRPr>
          </a:p>
        </p:txBody>
      </p:sp>
      <p:cxnSp>
        <p:nvCxnSpPr>
          <p:cNvPr id="57364" name="AutoShape 19"/>
          <p:cNvCxnSpPr>
            <a:cxnSpLocks noChangeShapeType="1"/>
          </p:cNvCxnSpPr>
          <p:nvPr/>
        </p:nvCxnSpPr>
        <p:spPr bwMode="auto">
          <a:xfrm flipV="1">
            <a:off x="6610350" y="4351338"/>
            <a:ext cx="117475" cy="444500"/>
          </a:xfrm>
          <a:prstGeom prst="straightConnector1">
            <a:avLst/>
          </a:prstGeom>
          <a:noFill/>
          <a:ln w="1908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8903"/>
            <a:ext cx="7886700" cy="1325563"/>
          </a:xfrm>
        </p:spPr>
        <p:txBody>
          <a:bodyPr/>
          <a:lstStyle/>
          <a:p>
            <a:r>
              <a:rPr lang="en-GB" dirty="0" smtClean="0"/>
              <a:t>VLAD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624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36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Texture examples</a:t>
            </a:r>
          </a:p>
        </p:txBody>
      </p:sp>
      <p:pic>
        <p:nvPicPr>
          <p:cNvPr id="7181" name="Picture 1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62" y="4337050"/>
            <a:ext cx="1266825" cy="1047750"/>
          </a:xfrm>
          <a:noFill/>
          <a:ln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83" name="Picture 15" descr="3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83562" y="2816366"/>
            <a:ext cx="1219200" cy="1219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85" name="Picture 17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1162" y="1473201"/>
            <a:ext cx="1371600" cy="1352550"/>
          </a:xfrm>
          <a:noFill/>
          <a:ln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87" name="Picture 19" descr="frac00r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8" t="11618" r="5168" b="69151"/>
          <a:stretch>
            <a:fillRect/>
          </a:stretch>
        </p:blipFill>
        <p:spPr>
          <a:xfrm>
            <a:off x="1069274" y="5756414"/>
            <a:ext cx="1295400" cy="9255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676400"/>
            <a:ext cx="1295400" cy="93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267200"/>
            <a:ext cx="1295400" cy="118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4818530" y="1889919"/>
            <a:ext cx="2819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rtl="1" eaLnBrk="0" hangingPunct="0"/>
            <a:r>
              <a:rPr lang="en-US" altLang="he-IL" sz="2000" b="1" dirty="0" smtClean="0">
                <a:solidFill>
                  <a:srgbClr val="00B050"/>
                </a:solidFill>
                <a:cs typeface="Times New Roman (Hebrew)" pitchFamily="18" charset="-79"/>
              </a:rPr>
              <a:t>Repetition</a:t>
            </a:r>
            <a:endParaRPr lang="en-US" altLang="he-IL" sz="2000" b="1" dirty="0">
              <a:solidFill>
                <a:srgbClr val="00B050"/>
              </a:solidFill>
              <a:cs typeface="Times New Roman (Hebrew)" pitchFamily="18" charset="-79"/>
            </a:endParaRPr>
          </a:p>
        </p:txBody>
      </p:sp>
      <p:pic>
        <p:nvPicPr>
          <p:cNvPr id="7178" name="Picture 10" descr="q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789238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4818530" y="3076575"/>
            <a:ext cx="2819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rtl="1" eaLnBrk="0" hangingPunct="0"/>
            <a:r>
              <a:rPr lang="en-US" altLang="he-IL" sz="2000" b="1" dirty="0" smtClean="0">
                <a:solidFill>
                  <a:srgbClr val="00B050"/>
                </a:solidFill>
                <a:cs typeface="Times New Roman (Hebrew)" pitchFamily="18" charset="-79"/>
              </a:rPr>
              <a:t>Stochastic</a:t>
            </a:r>
            <a:endParaRPr lang="en-US" altLang="he-IL" sz="2000" b="1" dirty="0">
              <a:solidFill>
                <a:srgbClr val="00B050"/>
              </a:solidFill>
              <a:cs typeface="Times New Roman (Hebrew)" pitchFamily="18" charset="-79"/>
            </a:endParaRPr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4888613" y="4548187"/>
            <a:ext cx="2819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rtl="1" eaLnBrk="0" hangingPunct="0"/>
            <a:r>
              <a:rPr lang="en-US" altLang="he-IL" sz="2000" b="1" dirty="0" smtClean="0">
                <a:solidFill>
                  <a:srgbClr val="00B050"/>
                </a:solidFill>
                <a:cs typeface="Times New Roman (Hebrew)" pitchFamily="18" charset="-79"/>
              </a:rPr>
              <a:t>Both</a:t>
            </a:r>
            <a:endParaRPr lang="en-US" altLang="he-IL" sz="2000" b="1" dirty="0">
              <a:solidFill>
                <a:srgbClr val="00B050"/>
              </a:solidFill>
              <a:cs typeface="Times New Roman (Hebrew)" pitchFamily="18" charset="-79"/>
            </a:endParaRPr>
          </a:p>
        </p:txBody>
      </p:sp>
      <p:sp>
        <p:nvSpPr>
          <p:cNvPr id="7189" name="Text Box 21"/>
          <p:cNvSpPr txBox="1">
            <a:spLocks noChangeArrowheads="1"/>
          </p:cNvSpPr>
          <p:nvPr/>
        </p:nvSpPr>
        <p:spPr bwMode="auto">
          <a:xfrm>
            <a:off x="4888613" y="5929590"/>
            <a:ext cx="2819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rtl="1" eaLnBrk="0" hangingPunct="0"/>
            <a:r>
              <a:rPr lang="en-US" altLang="he-IL" sz="2000" b="1" dirty="0" smtClean="0">
                <a:solidFill>
                  <a:srgbClr val="00B050"/>
                </a:solidFill>
                <a:cs typeface="Times New Roman (Hebrew)" pitchFamily="18" charset="-79"/>
              </a:rPr>
              <a:t>Fractal</a:t>
            </a:r>
            <a:endParaRPr lang="en-US" altLang="he-IL" sz="2000" b="1" dirty="0">
              <a:solidFill>
                <a:srgbClr val="00B050"/>
              </a:solidFill>
              <a:cs typeface="Times New Roman (Hebrew)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8016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What would we like to do with textures?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Detect regions / images with textures</a:t>
            </a:r>
            <a:r>
              <a:rPr lang="en-US" altLang="en-US" dirty="0" smtClean="0"/>
              <a:t>.</a:t>
            </a:r>
          </a:p>
          <a:p>
            <a:endParaRPr lang="en-US" altLang="en-US" dirty="0"/>
          </a:p>
          <a:p>
            <a:r>
              <a:rPr lang="en-US" altLang="en-US" dirty="0"/>
              <a:t>Classify using texture</a:t>
            </a:r>
            <a:r>
              <a:rPr lang="en-US" altLang="en-US" dirty="0" smtClean="0"/>
              <a:t>.</a:t>
            </a:r>
          </a:p>
          <a:p>
            <a:endParaRPr lang="en-US" altLang="en-US" dirty="0"/>
          </a:p>
          <a:p>
            <a:r>
              <a:rPr lang="en-US" altLang="en-US" dirty="0"/>
              <a:t>Segmentation: divide the image into regions with uniform texture</a:t>
            </a:r>
            <a:r>
              <a:rPr lang="en-US" altLang="en-US" dirty="0" smtClean="0"/>
              <a:t>.</a:t>
            </a:r>
          </a:p>
          <a:p>
            <a:endParaRPr lang="en-US" altLang="en-US" dirty="0"/>
          </a:p>
          <a:p>
            <a:r>
              <a:rPr lang="en-US" altLang="en-US" dirty="0"/>
              <a:t>Synthesis – given a sample of the texture, generate random images with the same texture</a:t>
            </a:r>
            <a:r>
              <a:rPr lang="en-US" altLang="en-US" dirty="0" smtClean="0"/>
              <a:t>.</a:t>
            </a:r>
          </a:p>
          <a:p>
            <a:endParaRPr lang="en-US" altLang="en-US" dirty="0"/>
          </a:p>
          <a:p>
            <a:r>
              <a:rPr lang="en-US" altLang="en-US" dirty="0"/>
              <a:t>Compression (Especially fractals)</a:t>
            </a:r>
          </a:p>
        </p:txBody>
      </p:sp>
    </p:spTree>
    <p:extLst>
      <p:ext uri="{BB962C8B-B14F-4D97-AF65-F5344CB8AC3E}">
        <p14:creationId xmlns:p14="http://schemas.microsoft.com/office/powerpoint/2010/main" val="156157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Texture primitives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6743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z="2500" dirty="0"/>
              <a:t>The basic elements that form the texture</a:t>
            </a:r>
            <a:r>
              <a:rPr lang="en-US" altLang="en-US" sz="2500" dirty="0" smtClean="0"/>
              <a:t>.</a:t>
            </a:r>
          </a:p>
          <a:p>
            <a:endParaRPr lang="en-US" altLang="en-US" sz="2500" dirty="0"/>
          </a:p>
          <a:p>
            <a:r>
              <a:rPr lang="en-US" altLang="en-US" sz="2500" dirty="0"/>
              <a:t>Sometimes, they are called “</a:t>
            </a:r>
            <a:r>
              <a:rPr lang="en-US" altLang="en-US" sz="2500" dirty="0" err="1"/>
              <a:t>texels</a:t>
            </a:r>
            <a:r>
              <a:rPr lang="en-US" altLang="en-US" sz="2500" dirty="0" smtClean="0"/>
              <a:t>”.</a:t>
            </a:r>
          </a:p>
          <a:p>
            <a:endParaRPr lang="en-US" altLang="en-US" sz="2500" dirty="0" smtClean="0"/>
          </a:p>
          <a:p>
            <a:r>
              <a:rPr lang="en-US" altLang="en-US" sz="2500" dirty="0" smtClean="0"/>
              <a:t>Primitives </a:t>
            </a:r>
            <a:r>
              <a:rPr lang="en-US" altLang="en-US" sz="2500" dirty="0"/>
              <a:t>do not always exists ( or are not visible</a:t>
            </a:r>
            <a:r>
              <a:rPr lang="en-US" altLang="en-US" sz="2500" dirty="0" smtClean="0"/>
              <a:t>).</a:t>
            </a:r>
          </a:p>
          <a:p>
            <a:endParaRPr lang="en-US" altLang="en-US" sz="2500" dirty="0"/>
          </a:p>
          <a:p>
            <a:r>
              <a:rPr lang="en-US" altLang="en-US" sz="2500" dirty="0"/>
              <a:t>In textures which are not periodic, the </a:t>
            </a:r>
            <a:r>
              <a:rPr lang="en-US" altLang="en-US" sz="2500" dirty="0" err="1"/>
              <a:t>texel</a:t>
            </a:r>
            <a:r>
              <a:rPr lang="en-US" altLang="en-US" sz="2500" dirty="0"/>
              <a:t> is the “essential” size of the texture</a:t>
            </a:r>
            <a:r>
              <a:rPr lang="en-US" altLang="en-US" sz="2500" dirty="0" smtClean="0"/>
              <a:t>.</a:t>
            </a:r>
          </a:p>
          <a:p>
            <a:endParaRPr lang="en-US" altLang="en-US" sz="2500" dirty="0"/>
          </a:p>
          <a:p>
            <a:r>
              <a:rPr lang="en-US" altLang="en-US" sz="2500" dirty="0"/>
              <a:t>There might be textures with structure in several resolutions (bricks</a:t>
            </a:r>
            <a:r>
              <a:rPr lang="en-US" altLang="en-US" sz="2500" dirty="0" smtClean="0"/>
              <a:t>)</a:t>
            </a:r>
          </a:p>
          <a:p>
            <a:endParaRPr lang="en-US" altLang="en-US" sz="2500" dirty="0"/>
          </a:p>
          <a:p>
            <a:r>
              <a:rPr lang="en-US" altLang="en-US" sz="2500" dirty="0"/>
              <a:t>Fractals have the similar structure in each resolution.</a:t>
            </a:r>
          </a:p>
        </p:txBody>
      </p:sp>
    </p:spTree>
    <p:extLst>
      <p:ext uri="{BB962C8B-B14F-4D97-AF65-F5344CB8AC3E}">
        <p14:creationId xmlns:p14="http://schemas.microsoft.com/office/powerpoint/2010/main" val="78245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Statistical </a:t>
            </a:r>
            <a:r>
              <a:rPr lang="en-US" altLang="en-US" dirty="0"/>
              <a:t>Texture Measures</a:t>
            </a: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593725" y="2251075"/>
            <a:ext cx="4610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 dirty="0">
                <a:solidFill>
                  <a:srgbClr val="C00000"/>
                </a:solidFill>
                <a:latin typeface="+mj-lt"/>
              </a:rPr>
              <a:t>1.  Edge Density and Direction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898525" y="2936875"/>
            <a:ext cx="7616825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2200" dirty="0">
                <a:latin typeface="+mj-lt"/>
              </a:rPr>
              <a:t> Use an edge detector as the first step in texture analysis.</a:t>
            </a:r>
          </a:p>
          <a:p>
            <a:pPr eaLnBrk="1" hangingPunct="1">
              <a:buFontTx/>
              <a:buChar char="•"/>
            </a:pPr>
            <a:endParaRPr lang="en-US" altLang="en-US" sz="2200" dirty="0">
              <a:latin typeface="+mj-lt"/>
            </a:endParaRPr>
          </a:p>
          <a:p>
            <a:pPr eaLnBrk="1" hangingPunct="1">
              <a:buFontTx/>
              <a:buChar char="•"/>
            </a:pPr>
            <a:r>
              <a:rPr lang="en-US" altLang="en-US" sz="2200" dirty="0">
                <a:latin typeface="+mj-lt"/>
              </a:rPr>
              <a:t> The number of edge pixels in a fixed-size region tells us</a:t>
            </a:r>
          </a:p>
          <a:p>
            <a:pPr eaLnBrk="1" hangingPunct="1"/>
            <a:r>
              <a:rPr lang="en-US" altLang="en-US" sz="2200" dirty="0">
                <a:latin typeface="+mj-lt"/>
              </a:rPr>
              <a:t>   how busy that region is.</a:t>
            </a:r>
          </a:p>
          <a:p>
            <a:pPr eaLnBrk="1" hangingPunct="1"/>
            <a:endParaRPr lang="en-US" altLang="en-US" sz="2200" dirty="0">
              <a:latin typeface="+mj-lt"/>
            </a:endParaRPr>
          </a:p>
          <a:p>
            <a:pPr eaLnBrk="1" hangingPunct="1">
              <a:buFontTx/>
              <a:buChar char="•"/>
            </a:pPr>
            <a:r>
              <a:rPr lang="en-US" altLang="en-US" sz="2200" dirty="0">
                <a:latin typeface="+mj-lt"/>
              </a:rPr>
              <a:t> The directions of the edges also help characterize the texture</a:t>
            </a:r>
          </a:p>
        </p:txBody>
      </p:sp>
    </p:spTree>
    <p:extLst>
      <p:ext uri="{BB962C8B-B14F-4D97-AF65-F5344CB8AC3E}">
        <p14:creationId xmlns:p14="http://schemas.microsoft.com/office/powerpoint/2010/main" val="310783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Two Edge-based Texture Measures</a:t>
            </a: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609600" y="1905000"/>
            <a:ext cx="6649577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200" dirty="0">
                <a:latin typeface="+mn-lt"/>
              </a:rPr>
              <a:t>1.  </a:t>
            </a:r>
            <a:r>
              <a:rPr lang="en-US" altLang="en-US" sz="2400" b="1" dirty="0" err="1">
                <a:latin typeface="+mn-lt"/>
              </a:rPr>
              <a:t>E</a:t>
            </a:r>
            <a:r>
              <a:rPr lang="en-US" altLang="en-US" sz="2400" b="1" dirty="0" err="1" smtClean="0">
                <a:latin typeface="+mn-lt"/>
              </a:rPr>
              <a:t>dgeness</a:t>
            </a:r>
            <a:r>
              <a:rPr lang="en-US" altLang="en-US" sz="2400" b="1" dirty="0" smtClean="0">
                <a:latin typeface="+mn-lt"/>
              </a:rPr>
              <a:t> </a:t>
            </a:r>
            <a:r>
              <a:rPr lang="en-US" altLang="en-US" sz="2400" b="1" dirty="0">
                <a:latin typeface="+mn-lt"/>
              </a:rPr>
              <a:t>per unit area</a:t>
            </a:r>
          </a:p>
          <a:p>
            <a:pPr eaLnBrk="1" hangingPunct="1"/>
            <a:endParaRPr lang="en-US" altLang="en-US" sz="2200" dirty="0">
              <a:latin typeface="+mn-lt"/>
            </a:endParaRPr>
          </a:p>
          <a:p>
            <a:pPr eaLnBrk="1" hangingPunct="1"/>
            <a:endParaRPr lang="en-US" altLang="en-US" sz="2200" dirty="0">
              <a:latin typeface="+mn-lt"/>
            </a:endParaRPr>
          </a:p>
          <a:p>
            <a:pPr eaLnBrk="1" hangingPunct="1"/>
            <a:endParaRPr lang="en-US" altLang="en-US" sz="2200" dirty="0">
              <a:latin typeface="+mn-lt"/>
            </a:endParaRPr>
          </a:p>
          <a:p>
            <a:pPr eaLnBrk="1" hangingPunct="1"/>
            <a:endParaRPr lang="en-US" altLang="en-US" sz="2200" dirty="0">
              <a:latin typeface="+mn-lt"/>
            </a:endParaRPr>
          </a:p>
          <a:p>
            <a:pPr eaLnBrk="1" hangingPunct="1"/>
            <a:r>
              <a:rPr lang="en-US" altLang="en-US" sz="2200" dirty="0">
                <a:latin typeface="+mn-lt"/>
              </a:rPr>
              <a:t>2. </a:t>
            </a:r>
            <a:r>
              <a:rPr lang="en-US" altLang="en-US" sz="2400" b="1" dirty="0" smtClean="0">
                <a:latin typeface="+mn-lt"/>
              </a:rPr>
              <a:t>Edge </a:t>
            </a:r>
            <a:r>
              <a:rPr lang="en-US" altLang="en-US" sz="2400" b="1" dirty="0">
                <a:latin typeface="+mn-lt"/>
              </a:rPr>
              <a:t>magnitude and direction histograms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990600" y="2438400"/>
            <a:ext cx="7575550" cy="466725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b="1">
                <a:solidFill>
                  <a:srgbClr val="FF3300"/>
                </a:solidFill>
                <a:latin typeface="Times New Roman" panose="02020603050405020304" pitchFamily="18" charset="0"/>
              </a:rPr>
              <a:t>edgeness</a:t>
            </a:r>
            <a:r>
              <a:rPr lang="en-US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 =  |{ p |  gradient_magnitude(p) </a:t>
            </a:r>
            <a:r>
              <a:rPr lang="en-US" altLang="en-US" sz="2400" b="1">
                <a:solidFill>
                  <a:srgbClr val="FF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 threshold}| / N</a:t>
            </a:r>
            <a:endParaRPr lang="en-US" altLang="en-US" sz="2400" b="1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932655" y="3009691"/>
            <a:ext cx="481894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200" b="1" dirty="0">
                <a:solidFill>
                  <a:srgbClr val="0070C0"/>
                </a:solidFill>
                <a:latin typeface="+mn-lt"/>
              </a:rPr>
              <a:t>where N is the size of the unit area</a:t>
            </a: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990600" y="4267200"/>
            <a:ext cx="4295775" cy="466725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b="1">
                <a:solidFill>
                  <a:srgbClr val="FF3300"/>
                </a:solidFill>
                <a:latin typeface="Times New Roman" panose="02020603050405020304" pitchFamily="18" charset="0"/>
              </a:rPr>
              <a:t>magdir</a:t>
            </a:r>
            <a:r>
              <a:rPr lang="en-US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 = ( H</a:t>
            </a:r>
            <a:r>
              <a:rPr lang="en-US" altLang="en-US" b="1">
                <a:solidFill>
                  <a:srgbClr val="FF3300"/>
                </a:solidFill>
                <a:latin typeface="Times New Roman" panose="02020603050405020304" pitchFamily="18" charset="0"/>
              </a:rPr>
              <a:t>magnitude</a:t>
            </a:r>
            <a:r>
              <a:rPr lang="en-US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, H</a:t>
            </a:r>
            <a:r>
              <a:rPr lang="en-US" altLang="en-US" b="1">
                <a:solidFill>
                  <a:srgbClr val="FF3300"/>
                </a:solidFill>
                <a:latin typeface="Times New Roman" panose="02020603050405020304" pitchFamily="18" charset="0"/>
              </a:rPr>
              <a:t>direction </a:t>
            </a:r>
            <a:r>
              <a:rPr lang="en-US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990600" y="5029200"/>
            <a:ext cx="701666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200" dirty="0">
                <a:latin typeface="+mn-lt"/>
              </a:rPr>
              <a:t>where these are the normalized histograms of gradient</a:t>
            </a:r>
          </a:p>
          <a:p>
            <a:pPr eaLnBrk="1" hangingPunct="1"/>
            <a:r>
              <a:rPr lang="en-US" altLang="en-US" sz="2200" dirty="0">
                <a:latin typeface="+mn-lt"/>
              </a:rPr>
              <a:t>magnitudes and gradient directions,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322802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</TotalTime>
  <Words>1389</Words>
  <Application>Microsoft Office PowerPoint</Application>
  <PresentationFormat>On-screen Show (4:3)</PresentationFormat>
  <Paragraphs>323</Paragraphs>
  <Slides>44</Slides>
  <Notes>33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Arial</vt:lpstr>
      <vt:lpstr>Calibri</vt:lpstr>
      <vt:lpstr>Courier New</vt:lpstr>
      <vt:lpstr>Futura Bk</vt:lpstr>
      <vt:lpstr>Symbol</vt:lpstr>
      <vt:lpstr>Times New Roman</vt:lpstr>
      <vt:lpstr>Times New Roman (Hebrew)</vt:lpstr>
      <vt:lpstr>Wingdings</vt:lpstr>
      <vt:lpstr>Office Theme</vt:lpstr>
      <vt:lpstr>משוואה</vt:lpstr>
      <vt:lpstr>Equation</vt:lpstr>
      <vt:lpstr>Image</vt:lpstr>
      <vt:lpstr>CS654: Digital Image Analysis</vt:lpstr>
      <vt:lpstr>Recap of Lecture 37</vt:lpstr>
      <vt:lpstr>Outline of Lecture 38</vt:lpstr>
      <vt:lpstr>What is texture ?</vt:lpstr>
      <vt:lpstr>Texture examples</vt:lpstr>
      <vt:lpstr>What would we like to do with textures?</vt:lpstr>
      <vt:lpstr>Texture primitives</vt:lpstr>
      <vt:lpstr>Statistical Texture Measures</vt:lpstr>
      <vt:lpstr>Two Edge-based Texture Measures</vt:lpstr>
      <vt:lpstr>Local Binary Pattern (LBP)</vt:lpstr>
      <vt:lpstr>Co-occurrence Matrix Features</vt:lpstr>
      <vt:lpstr>Second order statistics (or co-occurrence matrices)</vt:lpstr>
      <vt:lpstr>Co-occurrence Features</vt:lpstr>
      <vt:lpstr>Problems: semantic gap</vt:lpstr>
      <vt:lpstr>Origin 1: Texture recognition</vt:lpstr>
      <vt:lpstr>Origin 1: Texture recognition</vt:lpstr>
      <vt:lpstr>Origin 2: Bag-of-words models</vt:lpstr>
      <vt:lpstr>Origin 2: Bag-of-words models</vt:lpstr>
      <vt:lpstr>Origin 2: Bag-of-words models</vt:lpstr>
      <vt:lpstr>Origin 2: Bag-of-words models</vt:lpstr>
      <vt:lpstr>Bags of features for object recognition</vt:lpstr>
      <vt:lpstr>Bags of features for object recognition</vt:lpstr>
      <vt:lpstr>Bag of features: outline</vt:lpstr>
      <vt:lpstr>Bag of features: outline</vt:lpstr>
      <vt:lpstr>Bag of features: outline</vt:lpstr>
      <vt:lpstr>Bag of features: outline</vt:lpstr>
      <vt:lpstr>1. Feature extraction</vt:lpstr>
      <vt:lpstr>1. Feature extraction</vt:lpstr>
      <vt:lpstr>1. Feature extraction</vt:lpstr>
      <vt:lpstr>1. Feature extraction</vt:lpstr>
      <vt:lpstr>1. Feature extraction</vt:lpstr>
      <vt:lpstr>2. Learning the visual vocabulary</vt:lpstr>
      <vt:lpstr>2. Learning the visual vocabulary</vt:lpstr>
      <vt:lpstr>2. Learning the visual vocabulary</vt:lpstr>
      <vt:lpstr>K-means clustering</vt:lpstr>
      <vt:lpstr>From clustering to vector quantization</vt:lpstr>
      <vt:lpstr>PowerPoint Presentation</vt:lpstr>
      <vt:lpstr>PowerPoint Presentation</vt:lpstr>
      <vt:lpstr>Visual vocabularies: Issues</vt:lpstr>
      <vt:lpstr>PowerPoint Presentation</vt:lpstr>
      <vt:lpstr>Image classification</vt:lpstr>
      <vt:lpstr>VLAD: Vector of Locally Aggregated Descriptors</vt:lpstr>
      <vt:lpstr>VLAD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CS654: Digital Image Analysis</dc:title>
  <dc:creator>iit1</dc:creator>
  <cp:lastModifiedBy>CHIRANJOY CHATTOPADHYAY</cp:lastModifiedBy>
  <cp:revision>21</cp:revision>
  <dcterms:created xsi:type="dcterms:W3CDTF">2015-07-15T04:13:21Z</dcterms:created>
  <dcterms:modified xsi:type="dcterms:W3CDTF">2015-11-21T17:14:39Z</dcterms:modified>
</cp:coreProperties>
</file>